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sldIdLst>
    <p:sldId id="256" r:id="rId2"/>
    <p:sldId id="273" r:id="rId3"/>
    <p:sldId id="257" r:id="rId4"/>
    <p:sldId id="260" r:id="rId5"/>
    <p:sldId id="267" r:id="rId6"/>
    <p:sldId id="262" r:id="rId7"/>
    <p:sldId id="263" r:id="rId8"/>
    <p:sldId id="259" r:id="rId9"/>
    <p:sldId id="297" r:id="rId10"/>
    <p:sldId id="299" r:id="rId11"/>
    <p:sldId id="304" r:id="rId12"/>
    <p:sldId id="312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74" autoAdjust="0"/>
  </p:normalViewPr>
  <p:slideViewPr>
    <p:cSldViewPr>
      <p:cViewPr varScale="1">
        <p:scale>
          <a:sx n="78" d="100"/>
          <a:sy n="78" d="100"/>
        </p:scale>
        <p:origin x="159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2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E4752-3A55-4B77-B29C-826E5563B805}" type="datetimeFigureOut">
              <a:rPr lang="es-MX" smtClean="0"/>
              <a:pPr/>
              <a:t>23/01/2026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6747F-6072-4EFB-ABB4-2F968A8B44FB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8136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6747F-6072-4EFB-ABB4-2F968A8B44FB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E1A1FB8-CA0F-4467-B6C4-0DAA7F571A26}" type="datetimeFigureOut">
              <a:rPr lang="es-MX" smtClean="0"/>
              <a:pPr/>
              <a:t>23/01/2026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CEF283C-3264-4CEC-A6D7-F74507FE6F3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1FB8-CA0F-4467-B6C4-0DAA7F571A26}" type="datetimeFigureOut">
              <a:rPr lang="es-MX" smtClean="0"/>
              <a:pPr/>
              <a:t>23/01/2026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283C-3264-4CEC-A6D7-F74507FE6F3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1FB8-CA0F-4467-B6C4-0DAA7F571A26}" type="datetimeFigureOut">
              <a:rPr lang="es-MX" smtClean="0"/>
              <a:pPr/>
              <a:t>23/01/2026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283C-3264-4CEC-A6D7-F74507FE6F3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1FB8-CA0F-4467-B6C4-0DAA7F571A26}" type="datetimeFigureOut">
              <a:rPr lang="es-MX" smtClean="0"/>
              <a:pPr/>
              <a:t>23/01/2026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283C-3264-4CEC-A6D7-F74507FE6F3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1FB8-CA0F-4467-B6C4-0DAA7F571A26}" type="datetimeFigureOut">
              <a:rPr lang="es-MX" smtClean="0"/>
              <a:pPr/>
              <a:t>23/01/2026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283C-3264-4CEC-A6D7-F74507FE6F3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1FB8-CA0F-4467-B6C4-0DAA7F571A26}" type="datetimeFigureOut">
              <a:rPr lang="es-MX" smtClean="0"/>
              <a:pPr/>
              <a:t>23/01/2026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283C-3264-4CEC-A6D7-F74507FE6F3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E1A1FB8-CA0F-4467-B6C4-0DAA7F571A26}" type="datetimeFigureOut">
              <a:rPr lang="es-MX" smtClean="0"/>
              <a:pPr/>
              <a:t>23/01/2026</a:t>
            </a:fld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CEF283C-3264-4CEC-A6D7-F74507FE6F39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E1A1FB8-CA0F-4467-B6C4-0DAA7F571A26}" type="datetimeFigureOut">
              <a:rPr lang="es-MX" smtClean="0"/>
              <a:pPr/>
              <a:t>23/01/2026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CEF283C-3264-4CEC-A6D7-F74507FE6F3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1FB8-CA0F-4467-B6C4-0DAA7F571A26}" type="datetimeFigureOut">
              <a:rPr lang="es-MX" smtClean="0"/>
              <a:pPr/>
              <a:t>23/01/2026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283C-3264-4CEC-A6D7-F74507FE6F3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1FB8-CA0F-4467-B6C4-0DAA7F571A26}" type="datetimeFigureOut">
              <a:rPr lang="es-MX" smtClean="0"/>
              <a:pPr/>
              <a:t>23/01/2026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283C-3264-4CEC-A6D7-F74507FE6F3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1FB8-CA0F-4467-B6C4-0DAA7F571A26}" type="datetimeFigureOut">
              <a:rPr lang="es-MX" smtClean="0"/>
              <a:pPr/>
              <a:t>23/01/2026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283C-3264-4CEC-A6D7-F74507FE6F3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E1A1FB8-CA0F-4467-B6C4-0DAA7F571A26}" type="datetimeFigureOut">
              <a:rPr lang="es-MX" smtClean="0"/>
              <a:pPr/>
              <a:t>23/01/2026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CEF283C-3264-4CEC-A6D7-F74507FE6F39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slide" Target="slide6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slide" Target="slide1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slide" Target="slide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357158" y="4071918"/>
            <a:ext cx="8786842" cy="2786082"/>
          </a:xfrm>
          <a:prstGeom prst="rect">
            <a:avLst/>
          </a:prstGeom>
        </p:spPr>
        <p:txBody>
          <a:bodyPr bIns="91440" anchor="ctr" anchorCtr="0">
            <a:normAutofit fontScale="70000" lnSpcReduction="20000"/>
          </a:bodyPr>
          <a:lstStyle/>
          <a:p>
            <a:pPr algn="just">
              <a:spcBef>
                <a:spcPct val="0"/>
              </a:spcBef>
            </a:pPr>
            <a:r>
              <a:rPr lang="en-US" sz="8700" b="1" dirty="0">
                <a:solidFill>
                  <a:srgbClr val="002060"/>
                </a:solidFill>
              </a:rPr>
              <a:t>Going to</a:t>
            </a:r>
            <a:r>
              <a:rPr lang="en-US" sz="8700" dirty="0">
                <a:solidFill>
                  <a:srgbClr val="002060"/>
                </a:solidFill>
              </a:rPr>
              <a:t> </a:t>
            </a:r>
            <a:r>
              <a:rPr lang="en-US" sz="8700" dirty="0"/>
              <a:t>is not a tense. It is a special expression to talk about the future.</a:t>
            </a: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0" y="785794"/>
            <a:ext cx="8748746" cy="2271123"/>
          </a:xfrm>
          <a:prstGeom prst="rect">
            <a:avLst/>
          </a:prstGeom>
        </p:spPr>
        <p:txBody>
          <a:bodyPr bIns="9144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7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lgerian" pitchFamily="82" charset="0"/>
                <a:ea typeface="+mj-ea"/>
                <a:cs typeface="+mj-cs"/>
              </a:rPr>
              <a:t>GOING TO-- FUTURE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arredondado 2"/>
          <p:cNvSpPr/>
          <p:nvPr/>
        </p:nvSpPr>
        <p:spPr>
          <a:xfrm>
            <a:off x="1691680" y="1268760"/>
            <a:ext cx="5760640" cy="3528392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00B0F0"/>
            </a:solidFill>
          </a:ln>
          <a:effectLst>
            <a:glow rad="101600">
              <a:srgbClr val="FFFF00">
                <a:alpha val="60000"/>
              </a:srgb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 sz="2400" b="1" dirty="0">
              <a:latin typeface="Papyrus" pitchFamily="66" charset="0"/>
            </a:endParaRPr>
          </a:p>
        </p:txBody>
      </p:sp>
      <p:sp>
        <p:nvSpPr>
          <p:cNvPr id="15" name="Rectângulo arredondado 14"/>
          <p:cNvSpPr/>
          <p:nvPr/>
        </p:nvSpPr>
        <p:spPr>
          <a:xfrm>
            <a:off x="323850" y="5012580"/>
            <a:ext cx="8496300" cy="1728788"/>
          </a:xfrm>
          <a:prstGeom prst="roundRect">
            <a:avLst/>
          </a:prstGeom>
          <a:solidFill>
            <a:srgbClr val="00206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 err="1">
                <a:latin typeface="Cooper Black" pitchFamily="18" charset="0"/>
              </a:rPr>
              <a:t>He</a:t>
            </a:r>
            <a:r>
              <a:rPr lang="pt-PT" sz="4400" dirty="0">
                <a:latin typeface="Cooper Black" pitchFamily="18" charset="0"/>
              </a:rPr>
              <a:t> ____ </a:t>
            </a:r>
            <a:r>
              <a:rPr lang="pt-PT" sz="4400" dirty="0" err="1">
                <a:latin typeface="Cooper Black" pitchFamily="18" charset="0"/>
              </a:rPr>
              <a:t>going</a:t>
            </a:r>
            <a:r>
              <a:rPr lang="pt-PT" sz="4400" dirty="0">
                <a:latin typeface="Cooper Black" pitchFamily="18" charset="0"/>
              </a:rPr>
              <a:t> to ____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>
                <a:latin typeface="Cooper Black" pitchFamily="18" charset="0"/>
              </a:rPr>
              <a:t>TV.</a:t>
            </a:r>
          </a:p>
        </p:txBody>
      </p:sp>
      <p:sp>
        <p:nvSpPr>
          <p:cNvPr id="16" name="Rectângulo arredondado 15"/>
          <p:cNvSpPr/>
          <p:nvPr/>
        </p:nvSpPr>
        <p:spPr>
          <a:xfrm>
            <a:off x="2555379" y="5302597"/>
            <a:ext cx="1152525" cy="574675"/>
          </a:xfrm>
          <a:prstGeom prst="roundRect">
            <a:avLst/>
          </a:prstGeom>
          <a:solidFill>
            <a:srgbClr val="FF00FF"/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 err="1">
                <a:latin typeface="Cooper Black" pitchFamily="18" charset="0"/>
              </a:rPr>
              <a:t>is</a:t>
            </a:r>
            <a:endParaRPr lang="pt-PT" sz="3600" dirty="0">
              <a:latin typeface="Cooper Black" pitchFamily="18" charset="0"/>
            </a:endParaRPr>
          </a:p>
        </p:txBody>
      </p:sp>
      <p:sp>
        <p:nvSpPr>
          <p:cNvPr id="17" name="Rectângulo arredondado 16"/>
          <p:cNvSpPr/>
          <p:nvPr/>
        </p:nvSpPr>
        <p:spPr>
          <a:xfrm>
            <a:off x="6228184" y="5302597"/>
            <a:ext cx="2160240" cy="574675"/>
          </a:xfrm>
          <a:prstGeom prst="roundRect">
            <a:avLst/>
          </a:prstGeom>
          <a:solidFill>
            <a:srgbClr val="FF00FF"/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 err="1">
                <a:latin typeface="Cooper Black" pitchFamily="18" charset="0"/>
              </a:rPr>
              <a:t>watch</a:t>
            </a:r>
            <a:endParaRPr lang="pt-PT" sz="3600" dirty="0">
              <a:latin typeface="Cooper Black" pitchFamily="18" charset="0"/>
            </a:endParaRPr>
          </a:p>
        </p:txBody>
      </p:sp>
      <p:sp>
        <p:nvSpPr>
          <p:cNvPr id="7" name="Rectângulo arredondado 6"/>
          <p:cNvSpPr/>
          <p:nvPr/>
        </p:nvSpPr>
        <p:spPr>
          <a:xfrm>
            <a:off x="827584" y="260648"/>
            <a:ext cx="7704856" cy="792088"/>
          </a:xfrm>
          <a:prstGeom prst="roundRect">
            <a:avLst/>
          </a:prstGeom>
          <a:solidFill>
            <a:srgbClr val="FF00FF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What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 </a:t>
            </a:r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is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 </a:t>
            </a:r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he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 </a:t>
            </a:r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going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 to do?</a:t>
            </a:r>
            <a:endParaRPr lang="pt-PT" sz="2000" dirty="0">
              <a:solidFill>
                <a:schemeClr val="tx1"/>
              </a:solidFill>
              <a:latin typeface="Cooper Black" pitchFamily="18" charset="0"/>
            </a:endParaRPr>
          </a:p>
        </p:txBody>
      </p:sp>
      <p:pic>
        <p:nvPicPr>
          <p:cNvPr id="8" name="Imagem 7" descr="answer-m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68344" y="2492896"/>
            <a:ext cx="1152128" cy="1152128"/>
          </a:xfrm>
          <a:prstGeom prst="rect">
            <a:avLst/>
          </a:prstGeom>
        </p:spPr>
      </p:pic>
      <p:grpSp>
        <p:nvGrpSpPr>
          <p:cNvPr id="2" name="Grupo 10"/>
          <p:cNvGrpSpPr/>
          <p:nvPr/>
        </p:nvGrpSpPr>
        <p:grpSpPr>
          <a:xfrm>
            <a:off x="804689" y="1685980"/>
            <a:ext cx="1654367" cy="1658818"/>
            <a:chOff x="804689" y="1685980"/>
            <a:chExt cx="1654367" cy="1658818"/>
          </a:xfrm>
        </p:grpSpPr>
        <p:pic>
          <p:nvPicPr>
            <p:cNvPr id="9" name="Imagem 8" descr="KinBRMkiq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 rot="3111222">
              <a:off x="975205" y="1576756"/>
              <a:ext cx="1374627" cy="1593075"/>
            </a:xfrm>
            <a:prstGeom prst="rect">
              <a:avLst/>
            </a:prstGeom>
          </p:spPr>
        </p:pic>
        <p:sp>
          <p:nvSpPr>
            <p:cNvPr id="10" name="Rectângulo 9"/>
            <p:cNvSpPr/>
            <p:nvPr/>
          </p:nvSpPr>
          <p:spPr>
            <a:xfrm>
              <a:off x="804689" y="2636912"/>
              <a:ext cx="831125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pt-PT" sz="2000" b="1" dirty="0" err="1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c</a:t>
              </a:r>
              <a:r>
                <a:rPr lang="pt-PT" sz="2000" b="1" cap="none" spc="0" dirty="0" err="1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lick</a:t>
              </a:r>
              <a:endParaRPr lang="pt-PT" sz="2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oper Black" pitchFamily="18" charset="0"/>
              </a:endParaRPr>
            </a:p>
            <a:p>
              <a:pPr algn="ctr"/>
              <a:r>
                <a:rPr lang="pt-PT" sz="2000" b="1" cap="none" spc="0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 </a:t>
              </a:r>
              <a:r>
                <a:rPr lang="pt-PT" sz="2000" b="1" cap="none" spc="0" dirty="0" err="1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here</a:t>
              </a:r>
              <a:endParaRPr lang="pt-PT" sz="2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oper Black" pitchFamily="18" charset="0"/>
              </a:endParaRPr>
            </a:p>
          </p:txBody>
        </p:sp>
      </p:grpSp>
      <p:pic>
        <p:nvPicPr>
          <p:cNvPr id="12" name="Imagem 11" descr="McLLaEnca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99784" y="5976664"/>
            <a:ext cx="836712" cy="836712"/>
          </a:xfrm>
          <a:prstGeom prst="rect">
            <a:avLst/>
          </a:prstGeom>
        </p:spPr>
      </p:pic>
      <p:pic>
        <p:nvPicPr>
          <p:cNvPr id="13" name="Imagem 12" descr="download (2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2979915" y="1340768"/>
            <a:ext cx="3184170" cy="3342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arredondado 2"/>
          <p:cNvSpPr/>
          <p:nvPr/>
        </p:nvSpPr>
        <p:spPr>
          <a:xfrm>
            <a:off x="1691680" y="1268760"/>
            <a:ext cx="5760640" cy="3528392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00B0F0"/>
            </a:solidFill>
          </a:ln>
          <a:effectLst>
            <a:glow rad="101600">
              <a:srgbClr val="FFFF00">
                <a:alpha val="60000"/>
              </a:srgb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 sz="2400" b="1" dirty="0">
              <a:latin typeface="Papyrus" pitchFamily="66" charset="0"/>
            </a:endParaRPr>
          </a:p>
        </p:txBody>
      </p:sp>
      <p:sp>
        <p:nvSpPr>
          <p:cNvPr id="15" name="Rectângulo arredondado 14"/>
          <p:cNvSpPr/>
          <p:nvPr/>
        </p:nvSpPr>
        <p:spPr>
          <a:xfrm>
            <a:off x="324172" y="5012580"/>
            <a:ext cx="8496300" cy="1728788"/>
          </a:xfrm>
          <a:prstGeom prst="roundRect">
            <a:avLst/>
          </a:prstGeom>
          <a:solidFill>
            <a:srgbClr val="00206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 err="1">
                <a:latin typeface="Cooper Black" pitchFamily="18" charset="0"/>
              </a:rPr>
              <a:t>It</a:t>
            </a:r>
            <a:r>
              <a:rPr lang="pt-PT" sz="4400" dirty="0">
                <a:latin typeface="Cooper Black" pitchFamily="18" charset="0"/>
              </a:rPr>
              <a:t> ____  </a:t>
            </a:r>
            <a:r>
              <a:rPr lang="pt-PT" sz="4400" dirty="0" err="1">
                <a:latin typeface="Cooper Black" pitchFamily="18" charset="0"/>
              </a:rPr>
              <a:t>going</a:t>
            </a:r>
            <a:r>
              <a:rPr lang="pt-PT" sz="4400" dirty="0">
                <a:latin typeface="Cooper Black" pitchFamily="18" charset="0"/>
              </a:rPr>
              <a:t> to _____  .</a:t>
            </a:r>
          </a:p>
        </p:txBody>
      </p:sp>
      <p:sp>
        <p:nvSpPr>
          <p:cNvPr id="16" name="Rectângulo arredondado 15"/>
          <p:cNvSpPr/>
          <p:nvPr/>
        </p:nvSpPr>
        <p:spPr>
          <a:xfrm>
            <a:off x="1979712" y="5590629"/>
            <a:ext cx="1224533" cy="574675"/>
          </a:xfrm>
          <a:prstGeom prst="roundRect">
            <a:avLst/>
          </a:prstGeom>
          <a:solidFill>
            <a:srgbClr val="FF00FF"/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 err="1">
                <a:latin typeface="Cooper Black" pitchFamily="18" charset="0"/>
              </a:rPr>
              <a:t>is</a:t>
            </a:r>
            <a:r>
              <a:rPr lang="pt-PT" sz="4400" dirty="0">
                <a:latin typeface="Cooper Black" pitchFamily="18" charset="0"/>
              </a:rPr>
              <a:t> </a:t>
            </a:r>
            <a:endParaRPr lang="pt-PT" sz="3600" dirty="0">
              <a:latin typeface="Cooper Black" pitchFamily="18" charset="0"/>
            </a:endParaRPr>
          </a:p>
        </p:txBody>
      </p:sp>
      <p:sp>
        <p:nvSpPr>
          <p:cNvPr id="17" name="Rectângulo arredondado 16"/>
          <p:cNvSpPr/>
          <p:nvPr/>
        </p:nvSpPr>
        <p:spPr>
          <a:xfrm>
            <a:off x="5796136" y="5589240"/>
            <a:ext cx="1656184" cy="574675"/>
          </a:xfrm>
          <a:prstGeom prst="roundRect">
            <a:avLst/>
          </a:prstGeom>
          <a:solidFill>
            <a:srgbClr val="FF00FF"/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 err="1">
                <a:latin typeface="Cooper Black" pitchFamily="18" charset="0"/>
              </a:rPr>
              <a:t>rain</a:t>
            </a:r>
            <a:endParaRPr lang="pt-PT" sz="3600" dirty="0">
              <a:latin typeface="Cooper Black" pitchFamily="18" charset="0"/>
            </a:endParaRPr>
          </a:p>
        </p:txBody>
      </p:sp>
      <p:sp>
        <p:nvSpPr>
          <p:cNvPr id="7" name="Rectângulo arredondado 6"/>
          <p:cNvSpPr/>
          <p:nvPr/>
        </p:nvSpPr>
        <p:spPr>
          <a:xfrm>
            <a:off x="827584" y="260648"/>
            <a:ext cx="7704856" cy="792088"/>
          </a:xfrm>
          <a:prstGeom prst="roundRect">
            <a:avLst/>
          </a:prstGeom>
          <a:solidFill>
            <a:srgbClr val="FF00FF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What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 </a:t>
            </a:r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is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 </a:t>
            </a:r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going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 to </a:t>
            </a:r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happen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?</a:t>
            </a:r>
            <a:endParaRPr lang="pt-PT" sz="2000" dirty="0">
              <a:solidFill>
                <a:schemeClr val="tx1"/>
              </a:solidFill>
              <a:latin typeface="Cooper Black" pitchFamily="18" charset="0"/>
            </a:endParaRPr>
          </a:p>
        </p:txBody>
      </p:sp>
      <p:pic>
        <p:nvPicPr>
          <p:cNvPr id="8" name="Imagem 7" descr="answer-m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68344" y="2492896"/>
            <a:ext cx="1152128" cy="1152128"/>
          </a:xfrm>
          <a:prstGeom prst="rect">
            <a:avLst/>
          </a:prstGeom>
        </p:spPr>
      </p:pic>
      <p:grpSp>
        <p:nvGrpSpPr>
          <p:cNvPr id="2" name="Grupo 10"/>
          <p:cNvGrpSpPr/>
          <p:nvPr/>
        </p:nvGrpSpPr>
        <p:grpSpPr>
          <a:xfrm>
            <a:off x="804689" y="1685980"/>
            <a:ext cx="1654367" cy="1658818"/>
            <a:chOff x="804689" y="1685980"/>
            <a:chExt cx="1654367" cy="1658818"/>
          </a:xfrm>
        </p:grpSpPr>
        <p:pic>
          <p:nvPicPr>
            <p:cNvPr id="9" name="Imagem 8" descr="KinBRMkiq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 rot="3111222">
              <a:off x="975205" y="1576756"/>
              <a:ext cx="1374627" cy="1593075"/>
            </a:xfrm>
            <a:prstGeom prst="rect">
              <a:avLst/>
            </a:prstGeom>
          </p:spPr>
        </p:pic>
        <p:sp>
          <p:nvSpPr>
            <p:cNvPr id="10" name="Rectângulo 9"/>
            <p:cNvSpPr/>
            <p:nvPr/>
          </p:nvSpPr>
          <p:spPr>
            <a:xfrm>
              <a:off x="804689" y="2636912"/>
              <a:ext cx="831125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pt-PT" sz="2000" b="1" dirty="0" err="1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c</a:t>
              </a:r>
              <a:r>
                <a:rPr lang="pt-PT" sz="2000" b="1" cap="none" spc="0" dirty="0" err="1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lick</a:t>
              </a:r>
              <a:endParaRPr lang="pt-PT" sz="2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oper Black" pitchFamily="18" charset="0"/>
              </a:endParaRPr>
            </a:p>
            <a:p>
              <a:pPr algn="ctr"/>
              <a:r>
                <a:rPr lang="pt-PT" sz="2000" b="1" cap="none" spc="0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 </a:t>
              </a:r>
              <a:r>
                <a:rPr lang="pt-PT" sz="2000" b="1" cap="none" spc="0" dirty="0" err="1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here</a:t>
              </a:r>
              <a:endParaRPr lang="pt-PT" sz="2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oper Black" pitchFamily="18" charset="0"/>
              </a:endParaRPr>
            </a:p>
          </p:txBody>
        </p:sp>
      </p:grpSp>
      <p:pic>
        <p:nvPicPr>
          <p:cNvPr id="12" name="Imagem 11" descr="McLLaEnca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99784" y="5976664"/>
            <a:ext cx="836712" cy="836712"/>
          </a:xfrm>
          <a:prstGeom prst="rect">
            <a:avLst/>
          </a:prstGeom>
        </p:spPr>
      </p:pic>
      <p:pic>
        <p:nvPicPr>
          <p:cNvPr id="14" name="Imagem 13" descr="000803_1063_2254_v__v.thm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3035748" y="1340768"/>
            <a:ext cx="3072504" cy="3314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arredondado 2"/>
          <p:cNvSpPr/>
          <p:nvPr/>
        </p:nvSpPr>
        <p:spPr>
          <a:xfrm>
            <a:off x="1691680" y="1268760"/>
            <a:ext cx="5760640" cy="3528392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00B0F0"/>
            </a:solidFill>
          </a:ln>
          <a:effectLst>
            <a:glow rad="101600">
              <a:srgbClr val="FFFF00">
                <a:alpha val="60000"/>
              </a:srgb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 sz="2400" b="1" dirty="0">
              <a:latin typeface="Papyrus" pitchFamily="66" charset="0"/>
            </a:endParaRPr>
          </a:p>
        </p:txBody>
      </p:sp>
      <p:sp>
        <p:nvSpPr>
          <p:cNvPr id="15" name="Rectângulo arredondado 14"/>
          <p:cNvSpPr/>
          <p:nvPr/>
        </p:nvSpPr>
        <p:spPr>
          <a:xfrm>
            <a:off x="323850" y="5012580"/>
            <a:ext cx="8496300" cy="1728788"/>
          </a:xfrm>
          <a:prstGeom prst="roundRect">
            <a:avLst/>
          </a:prstGeom>
          <a:solidFill>
            <a:srgbClr val="00206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 err="1">
                <a:latin typeface="Cooper Black" pitchFamily="18" charset="0"/>
              </a:rPr>
              <a:t>He</a:t>
            </a:r>
            <a:r>
              <a:rPr lang="pt-PT" sz="4400" dirty="0">
                <a:latin typeface="Cooper Black" pitchFamily="18" charset="0"/>
              </a:rPr>
              <a:t> ____  </a:t>
            </a:r>
            <a:r>
              <a:rPr lang="pt-PT" sz="4400" dirty="0" err="1">
                <a:latin typeface="Cooper Black" pitchFamily="18" charset="0"/>
              </a:rPr>
              <a:t>going</a:t>
            </a:r>
            <a:r>
              <a:rPr lang="pt-PT" sz="4400" dirty="0">
                <a:latin typeface="Cooper Black" pitchFamily="18" charset="0"/>
              </a:rPr>
              <a:t> to ____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 err="1">
                <a:latin typeface="Cooper Black" pitchFamily="18" charset="0"/>
              </a:rPr>
              <a:t>every</a:t>
            </a:r>
            <a:r>
              <a:rPr lang="pt-PT" sz="4400" dirty="0">
                <a:latin typeface="Cooper Black" pitchFamily="18" charset="0"/>
              </a:rPr>
              <a:t> single </a:t>
            </a:r>
            <a:r>
              <a:rPr lang="pt-PT" sz="4400" dirty="0" err="1">
                <a:latin typeface="Cooper Black" pitchFamily="18" charset="0"/>
              </a:rPr>
              <a:t>bone</a:t>
            </a:r>
            <a:r>
              <a:rPr lang="pt-PT" sz="4400" dirty="0">
                <a:latin typeface="Cooper Black" pitchFamily="18" charset="0"/>
              </a:rPr>
              <a:t>.</a:t>
            </a:r>
          </a:p>
        </p:txBody>
      </p:sp>
      <p:sp>
        <p:nvSpPr>
          <p:cNvPr id="16" name="Rectângulo arredondado 15"/>
          <p:cNvSpPr/>
          <p:nvPr/>
        </p:nvSpPr>
        <p:spPr>
          <a:xfrm>
            <a:off x="2483768" y="5302597"/>
            <a:ext cx="1224533" cy="574675"/>
          </a:xfrm>
          <a:prstGeom prst="roundRect">
            <a:avLst/>
          </a:prstGeom>
          <a:solidFill>
            <a:srgbClr val="FF00FF"/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 err="1">
                <a:latin typeface="Cooper Black" pitchFamily="18" charset="0"/>
              </a:rPr>
              <a:t>is</a:t>
            </a:r>
            <a:endParaRPr lang="pt-PT" sz="3600" dirty="0">
              <a:latin typeface="Cooper Black" pitchFamily="18" charset="0"/>
            </a:endParaRPr>
          </a:p>
        </p:txBody>
      </p:sp>
      <p:sp>
        <p:nvSpPr>
          <p:cNvPr id="17" name="Rectângulo arredondado 16"/>
          <p:cNvSpPr/>
          <p:nvPr/>
        </p:nvSpPr>
        <p:spPr>
          <a:xfrm>
            <a:off x="6300192" y="5302597"/>
            <a:ext cx="2016224" cy="574675"/>
          </a:xfrm>
          <a:prstGeom prst="roundRect">
            <a:avLst/>
          </a:prstGeom>
          <a:solidFill>
            <a:srgbClr val="FF00FF"/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>
                <a:latin typeface="Cooper Black" pitchFamily="18" charset="0"/>
              </a:rPr>
              <a:t>break</a:t>
            </a:r>
            <a:endParaRPr lang="pt-PT" sz="3600" dirty="0">
              <a:latin typeface="Cooper Black" pitchFamily="18" charset="0"/>
            </a:endParaRPr>
          </a:p>
        </p:txBody>
      </p:sp>
      <p:sp>
        <p:nvSpPr>
          <p:cNvPr id="7" name="Rectângulo arredondado 6"/>
          <p:cNvSpPr/>
          <p:nvPr/>
        </p:nvSpPr>
        <p:spPr>
          <a:xfrm>
            <a:off x="827584" y="260648"/>
            <a:ext cx="7704856" cy="792088"/>
          </a:xfrm>
          <a:prstGeom prst="roundRect">
            <a:avLst/>
          </a:prstGeom>
          <a:solidFill>
            <a:srgbClr val="FF00FF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What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 </a:t>
            </a:r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is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 </a:t>
            </a:r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going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 to </a:t>
            </a:r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happen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?</a:t>
            </a:r>
            <a:endParaRPr lang="pt-PT" sz="2000" dirty="0">
              <a:solidFill>
                <a:schemeClr val="tx1"/>
              </a:solidFill>
              <a:latin typeface="Cooper Black" pitchFamily="18" charset="0"/>
            </a:endParaRPr>
          </a:p>
        </p:txBody>
      </p:sp>
      <p:pic>
        <p:nvPicPr>
          <p:cNvPr id="8" name="Imagem 7" descr="answer-m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68344" y="2492896"/>
            <a:ext cx="1152128" cy="1152128"/>
          </a:xfrm>
          <a:prstGeom prst="rect">
            <a:avLst/>
          </a:prstGeom>
        </p:spPr>
      </p:pic>
      <p:grpSp>
        <p:nvGrpSpPr>
          <p:cNvPr id="2" name="Grupo 10"/>
          <p:cNvGrpSpPr/>
          <p:nvPr/>
        </p:nvGrpSpPr>
        <p:grpSpPr>
          <a:xfrm>
            <a:off x="804689" y="1685980"/>
            <a:ext cx="1654367" cy="1658818"/>
            <a:chOff x="804689" y="1685980"/>
            <a:chExt cx="1654367" cy="1658818"/>
          </a:xfrm>
        </p:grpSpPr>
        <p:pic>
          <p:nvPicPr>
            <p:cNvPr id="9" name="Imagem 8" descr="KinBRMkiq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 rot="3111222">
              <a:off x="975205" y="1576756"/>
              <a:ext cx="1374627" cy="1593075"/>
            </a:xfrm>
            <a:prstGeom prst="rect">
              <a:avLst/>
            </a:prstGeom>
          </p:spPr>
        </p:pic>
        <p:sp>
          <p:nvSpPr>
            <p:cNvPr id="10" name="Rectângulo 9"/>
            <p:cNvSpPr/>
            <p:nvPr/>
          </p:nvSpPr>
          <p:spPr>
            <a:xfrm>
              <a:off x="804689" y="2636912"/>
              <a:ext cx="831125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pt-PT" sz="2000" b="1" dirty="0" err="1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c</a:t>
              </a:r>
              <a:r>
                <a:rPr lang="pt-PT" sz="2000" b="1" cap="none" spc="0" dirty="0" err="1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lick</a:t>
              </a:r>
              <a:endParaRPr lang="pt-PT" sz="2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oper Black" pitchFamily="18" charset="0"/>
              </a:endParaRPr>
            </a:p>
            <a:p>
              <a:pPr algn="ctr"/>
              <a:r>
                <a:rPr lang="pt-PT" sz="2000" b="1" cap="none" spc="0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 </a:t>
              </a:r>
              <a:r>
                <a:rPr lang="pt-PT" sz="2000" b="1" cap="none" spc="0" dirty="0" err="1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here</a:t>
              </a:r>
              <a:endParaRPr lang="pt-PT" sz="2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oper Black" pitchFamily="18" charset="0"/>
              </a:endParaRPr>
            </a:p>
          </p:txBody>
        </p:sp>
      </p:grpSp>
      <p:pic>
        <p:nvPicPr>
          <p:cNvPr id="12" name="Imagem 11" descr="McLLaEnca.png">
            <a:hlinkClick r:id="" action="ppaction://noaction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199784" y="5976664"/>
            <a:ext cx="836712" cy="836712"/>
          </a:xfrm>
          <a:prstGeom prst="rect">
            <a:avLst/>
          </a:prstGeom>
        </p:spPr>
      </p:pic>
      <p:pic>
        <p:nvPicPr>
          <p:cNvPr id="13" name="Imagem 12" descr="000803_1063_2254_v__v.thm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87824" y="1340768"/>
            <a:ext cx="3168352" cy="3350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547260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sz="9600" b="1" dirty="0"/>
          </a:p>
          <a:p>
            <a:pPr>
              <a:buNone/>
            </a:pPr>
            <a:endParaRPr lang="en-US" sz="9600" b="1" dirty="0"/>
          </a:p>
          <a:p>
            <a:r>
              <a:rPr lang="en-US" sz="9600" b="1" dirty="0"/>
              <a:t>It is used with expressions such as:</a:t>
            </a:r>
            <a:endParaRPr lang="es-MX" sz="9600" dirty="0"/>
          </a:p>
          <a:p>
            <a:r>
              <a:rPr lang="en-US" sz="9600" dirty="0"/>
              <a:t>- tomorrow</a:t>
            </a:r>
            <a:endParaRPr lang="es-MX" sz="9600" dirty="0"/>
          </a:p>
          <a:p>
            <a:r>
              <a:rPr lang="en-US" sz="9600" dirty="0"/>
              <a:t>- tonight</a:t>
            </a:r>
            <a:endParaRPr lang="es-MX" sz="9600" dirty="0"/>
          </a:p>
          <a:p>
            <a:r>
              <a:rPr lang="en-US" sz="9600" dirty="0"/>
              <a:t>- next week/month/year</a:t>
            </a:r>
            <a:endParaRPr lang="es-MX" sz="9600" dirty="0"/>
          </a:p>
          <a:p>
            <a:r>
              <a:rPr lang="en-US" sz="9600" dirty="0"/>
              <a:t>- in a few hours/days</a:t>
            </a:r>
            <a:endParaRPr lang="es-MX" sz="9600" dirty="0"/>
          </a:p>
          <a:p>
            <a:r>
              <a:rPr lang="es-MX" sz="9600" dirty="0"/>
              <a:t>- </a:t>
            </a:r>
            <a:r>
              <a:rPr lang="es-MX" sz="9600" dirty="0" err="1"/>
              <a:t>by</a:t>
            </a:r>
            <a:r>
              <a:rPr lang="es-MX" sz="9600" dirty="0"/>
              <a:t> </a:t>
            </a:r>
            <a:r>
              <a:rPr lang="es-MX" sz="9600" dirty="0" err="1"/>
              <a:t>next</a:t>
            </a:r>
            <a:r>
              <a:rPr lang="es-MX" sz="9600" dirty="0"/>
              <a:t> </a:t>
            </a:r>
            <a:r>
              <a:rPr lang="es-MX" sz="9600" dirty="0" err="1"/>
              <a:t>week</a:t>
            </a:r>
            <a:r>
              <a:rPr lang="es-MX" sz="9600" dirty="0"/>
              <a:t>, etc.</a:t>
            </a:r>
          </a:p>
          <a:p>
            <a:endParaRPr lang="es-MX" sz="8600" dirty="0"/>
          </a:p>
          <a:p>
            <a:pPr algn="ctr"/>
            <a:endParaRPr lang="es-MX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5860180"/>
          </a:xfrm>
        </p:spPr>
        <p:txBody>
          <a:bodyPr>
            <a:normAutofit lnSpcReduction="10000"/>
          </a:bodyPr>
          <a:lstStyle/>
          <a:p>
            <a:r>
              <a:rPr lang="en-US" sz="6000" b="1" dirty="0"/>
              <a:t>Structure of Going to</a:t>
            </a:r>
          </a:p>
          <a:p>
            <a:endParaRPr lang="en-US" sz="6000" dirty="0"/>
          </a:p>
          <a:p>
            <a:r>
              <a:rPr lang="en-US" sz="6000" dirty="0"/>
              <a:t>The structure is:</a:t>
            </a:r>
          </a:p>
          <a:p>
            <a:pPr marL="109728" indent="0">
              <a:buNone/>
            </a:pPr>
            <a:r>
              <a:rPr lang="en-US" sz="6000" dirty="0"/>
              <a:t>      </a:t>
            </a:r>
            <a:r>
              <a:rPr lang="en-US" sz="2000" dirty="0"/>
              <a:t>subject</a:t>
            </a:r>
            <a:endParaRPr lang="en-US" sz="6000" dirty="0"/>
          </a:p>
          <a:p>
            <a:pPr>
              <a:buNone/>
            </a:pPr>
            <a:r>
              <a:rPr lang="en-US" sz="3200" dirty="0"/>
              <a:t> (I/He/She/We)</a:t>
            </a:r>
          </a:p>
          <a:p>
            <a:pPr>
              <a:buNone/>
            </a:pPr>
            <a:r>
              <a:rPr lang="en-US" sz="4800" b="1" dirty="0">
                <a:solidFill>
                  <a:srgbClr val="C00000"/>
                </a:solidFill>
              </a:rPr>
              <a:t>Pronoun</a:t>
            </a:r>
            <a:r>
              <a:rPr lang="en-US" sz="4800" b="1" dirty="0"/>
              <a:t> +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>
                <a:solidFill>
                  <a:srgbClr val="002060"/>
                </a:solidFill>
              </a:rPr>
              <a:t>(am-is-are) </a:t>
            </a:r>
            <a:r>
              <a:rPr lang="en-US" sz="4800" b="1" dirty="0"/>
              <a:t>+ </a:t>
            </a:r>
            <a:r>
              <a:rPr lang="en-US" sz="4800" b="1" dirty="0">
                <a:solidFill>
                  <a:srgbClr val="7030A0"/>
                </a:solidFill>
              </a:rPr>
              <a:t>going to</a:t>
            </a:r>
            <a:r>
              <a:rPr lang="en-US" sz="4800" b="1" dirty="0"/>
              <a:t> + </a:t>
            </a:r>
            <a:r>
              <a:rPr lang="en-US" sz="4800" b="1" dirty="0">
                <a:solidFill>
                  <a:schemeClr val="accent4">
                    <a:lumMod val="75000"/>
                  </a:schemeClr>
                </a:solidFill>
              </a:rPr>
              <a:t>(verb)</a:t>
            </a:r>
            <a:endParaRPr lang="es-MX" sz="6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1066800"/>
          </a:xfrm>
        </p:spPr>
        <p:txBody>
          <a:bodyPr/>
          <a:lstStyle/>
          <a:p>
            <a:r>
              <a:rPr lang="es-MX" dirty="0"/>
              <a:t>EXAMPLES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428736"/>
            <a:ext cx="8229600" cy="4325112"/>
          </a:xfrm>
        </p:spPr>
        <p:txBody>
          <a:bodyPr/>
          <a:lstStyle/>
          <a:p>
            <a:r>
              <a:rPr lang="es-MX" dirty="0"/>
              <a:t>I am </a:t>
            </a:r>
            <a:r>
              <a:rPr lang="es-MX" dirty="0" err="1"/>
              <a:t>going</a:t>
            </a:r>
            <a:r>
              <a:rPr lang="es-MX" dirty="0"/>
              <a:t> to </a:t>
            </a:r>
            <a:r>
              <a:rPr lang="es-MX" dirty="0" err="1"/>
              <a:t>sing</a:t>
            </a:r>
            <a:r>
              <a:rPr lang="es-MX" dirty="0"/>
              <a:t> at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party</a:t>
            </a:r>
            <a:r>
              <a:rPr lang="es-MX" dirty="0"/>
              <a:t>.</a:t>
            </a:r>
          </a:p>
          <a:p>
            <a:pPr>
              <a:buNone/>
            </a:pPr>
            <a:endParaRPr lang="es-MX" dirty="0"/>
          </a:p>
          <a:p>
            <a:r>
              <a:rPr lang="es-MX" dirty="0" err="1"/>
              <a:t>She</a:t>
            </a:r>
            <a:r>
              <a:rPr lang="es-MX" dirty="0"/>
              <a:t> </a:t>
            </a:r>
            <a:r>
              <a:rPr lang="es-MX" dirty="0" err="1"/>
              <a:t>is</a:t>
            </a:r>
            <a:r>
              <a:rPr lang="es-MX" dirty="0"/>
              <a:t> </a:t>
            </a:r>
            <a:r>
              <a:rPr lang="es-MX" dirty="0" err="1"/>
              <a:t>going</a:t>
            </a:r>
            <a:r>
              <a:rPr lang="es-MX" dirty="0"/>
              <a:t> to </a:t>
            </a:r>
            <a:r>
              <a:rPr lang="es-MX" dirty="0" err="1"/>
              <a:t>sing</a:t>
            </a:r>
            <a:r>
              <a:rPr lang="es-MX" dirty="0"/>
              <a:t> at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party</a:t>
            </a:r>
            <a:r>
              <a:rPr lang="es-MX" dirty="0"/>
              <a:t>.</a:t>
            </a:r>
          </a:p>
          <a:p>
            <a:r>
              <a:rPr lang="es-MX" dirty="0"/>
              <a:t>He </a:t>
            </a:r>
            <a:r>
              <a:rPr lang="es-MX" dirty="0" err="1"/>
              <a:t>is</a:t>
            </a:r>
            <a:r>
              <a:rPr lang="es-MX" dirty="0"/>
              <a:t> </a:t>
            </a:r>
            <a:r>
              <a:rPr lang="es-MX" dirty="0" err="1"/>
              <a:t>going</a:t>
            </a:r>
            <a:r>
              <a:rPr lang="es-MX" dirty="0"/>
              <a:t> to </a:t>
            </a:r>
            <a:r>
              <a:rPr lang="es-MX" dirty="0" err="1"/>
              <a:t>sing</a:t>
            </a:r>
            <a:r>
              <a:rPr lang="es-MX" dirty="0"/>
              <a:t> at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party</a:t>
            </a:r>
            <a:r>
              <a:rPr lang="es-MX" dirty="0"/>
              <a:t>.             Singular</a:t>
            </a:r>
          </a:p>
          <a:p>
            <a:r>
              <a:rPr lang="es-MX" dirty="0" err="1"/>
              <a:t>It</a:t>
            </a:r>
            <a:r>
              <a:rPr lang="es-MX" dirty="0"/>
              <a:t> </a:t>
            </a:r>
            <a:r>
              <a:rPr lang="es-MX" dirty="0" err="1"/>
              <a:t>is</a:t>
            </a:r>
            <a:r>
              <a:rPr lang="es-MX" dirty="0"/>
              <a:t> </a:t>
            </a:r>
            <a:r>
              <a:rPr lang="es-MX" dirty="0" err="1"/>
              <a:t>going</a:t>
            </a:r>
            <a:r>
              <a:rPr lang="es-MX" dirty="0"/>
              <a:t> to rain.</a:t>
            </a:r>
          </a:p>
          <a:p>
            <a:pPr>
              <a:buNone/>
            </a:pPr>
            <a:endParaRPr lang="es-MX" dirty="0"/>
          </a:p>
          <a:p>
            <a:r>
              <a:rPr lang="es-MX" dirty="0" err="1"/>
              <a:t>You</a:t>
            </a:r>
            <a:r>
              <a:rPr lang="es-MX" dirty="0"/>
              <a:t> are </a:t>
            </a:r>
            <a:r>
              <a:rPr lang="es-MX" dirty="0" err="1"/>
              <a:t>going</a:t>
            </a:r>
            <a:r>
              <a:rPr lang="es-MX" dirty="0"/>
              <a:t> to </a:t>
            </a:r>
            <a:r>
              <a:rPr lang="es-MX" dirty="0" err="1"/>
              <a:t>sing</a:t>
            </a:r>
            <a:r>
              <a:rPr lang="es-MX" dirty="0"/>
              <a:t> at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party</a:t>
            </a:r>
            <a:r>
              <a:rPr lang="es-MX" dirty="0"/>
              <a:t>.</a:t>
            </a:r>
          </a:p>
          <a:p>
            <a:r>
              <a:rPr lang="es-MX" dirty="0" err="1"/>
              <a:t>We</a:t>
            </a:r>
            <a:r>
              <a:rPr lang="es-MX" dirty="0"/>
              <a:t> are </a:t>
            </a:r>
            <a:r>
              <a:rPr lang="es-MX" dirty="0" err="1"/>
              <a:t>going</a:t>
            </a:r>
            <a:r>
              <a:rPr lang="es-MX" dirty="0"/>
              <a:t> to </a:t>
            </a:r>
            <a:r>
              <a:rPr lang="es-MX" dirty="0" err="1"/>
              <a:t>sing</a:t>
            </a:r>
            <a:r>
              <a:rPr lang="es-MX" dirty="0"/>
              <a:t> at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party</a:t>
            </a:r>
            <a:r>
              <a:rPr lang="es-MX" dirty="0"/>
              <a:t>.              Plural</a:t>
            </a:r>
          </a:p>
          <a:p>
            <a:r>
              <a:rPr lang="es-MX" dirty="0" err="1"/>
              <a:t>They</a:t>
            </a:r>
            <a:r>
              <a:rPr lang="es-MX" dirty="0"/>
              <a:t> are </a:t>
            </a:r>
            <a:r>
              <a:rPr lang="es-MX" dirty="0" err="1"/>
              <a:t>going</a:t>
            </a:r>
            <a:r>
              <a:rPr lang="es-MX" dirty="0"/>
              <a:t> to </a:t>
            </a:r>
            <a:r>
              <a:rPr lang="es-MX" dirty="0" err="1"/>
              <a:t>sing</a:t>
            </a:r>
            <a:r>
              <a:rPr lang="es-MX" dirty="0"/>
              <a:t> at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party</a:t>
            </a:r>
            <a:r>
              <a:rPr lang="es-MX" dirty="0"/>
              <a:t>.</a:t>
            </a:r>
          </a:p>
          <a:p>
            <a:pPr>
              <a:buNone/>
            </a:pPr>
            <a:endParaRPr lang="es-MX" dirty="0"/>
          </a:p>
        </p:txBody>
      </p:sp>
      <p:sp>
        <p:nvSpPr>
          <p:cNvPr id="5" name="4 Cerrar llave"/>
          <p:cNvSpPr/>
          <p:nvPr/>
        </p:nvSpPr>
        <p:spPr>
          <a:xfrm>
            <a:off x="6000760" y="2357430"/>
            <a:ext cx="428628" cy="14287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errar llave"/>
          <p:cNvSpPr/>
          <p:nvPr/>
        </p:nvSpPr>
        <p:spPr>
          <a:xfrm>
            <a:off x="6286512" y="4286256"/>
            <a:ext cx="428628" cy="14287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781196"/>
          </a:xfrm>
        </p:spPr>
        <p:txBody>
          <a:bodyPr>
            <a:normAutofit fontScale="90000"/>
          </a:bodyPr>
          <a:lstStyle/>
          <a:p>
            <a:r>
              <a:rPr lang="es-MX" b="1" dirty="0" err="1"/>
              <a:t>Negative</a:t>
            </a:r>
            <a:r>
              <a:rPr lang="es-MX" b="1" dirty="0"/>
              <a:t> </a:t>
            </a:r>
            <a:r>
              <a:rPr lang="es-MX" b="1" dirty="0" err="1"/>
              <a:t>sentences</a:t>
            </a:r>
            <a:r>
              <a:rPr lang="es-MX" b="1" dirty="0"/>
              <a:t> </a:t>
            </a:r>
            <a:r>
              <a:rPr lang="es-MX" b="1" dirty="0" err="1"/>
              <a:t>structure</a:t>
            </a:r>
            <a:r>
              <a:rPr lang="es-MX" b="1" dirty="0"/>
              <a:t> of </a:t>
            </a:r>
            <a:r>
              <a:rPr lang="es-MX" b="1" dirty="0" err="1"/>
              <a:t>Going</a:t>
            </a:r>
            <a:r>
              <a:rPr lang="es-MX" b="1" dirty="0"/>
              <a:t> to</a:t>
            </a:r>
            <a:br>
              <a:rPr lang="es-MX" b="1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643050"/>
            <a:ext cx="8501122" cy="5000660"/>
          </a:xfrm>
        </p:spPr>
        <p:txBody>
          <a:bodyPr>
            <a:normAutofit fontScale="92500" lnSpcReduction="10000"/>
          </a:bodyPr>
          <a:lstStyle/>
          <a:p>
            <a:r>
              <a:rPr lang="en-US" sz="3600" cap="all" dirty="0"/>
              <a:t>The structure is:</a:t>
            </a:r>
          </a:p>
          <a:p>
            <a:pPr>
              <a:buNone/>
            </a:pPr>
            <a:r>
              <a:rPr lang="en-US" sz="2200" dirty="0"/>
              <a:t>(I/He/She/We)</a:t>
            </a:r>
          </a:p>
          <a:p>
            <a:pPr>
              <a:buNone/>
            </a:pPr>
            <a:r>
              <a:rPr lang="en-US" sz="3600" b="1" dirty="0">
                <a:solidFill>
                  <a:srgbClr val="C00000"/>
                </a:solidFill>
              </a:rPr>
              <a:t>Pronoun</a:t>
            </a:r>
            <a:r>
              <a:rPr lang="en-US" sz="3600" b="1" dirty="0"/>
              <a:t> + </a:t>
            </a:r>
            <a:r>
              <a:rPr lang="en-US" sz="3600" b="1" dirty="0">
                <a:solidFill>
                  <a:srgbClr val="002060"/>
                </a:solidFill>
              </a:rPr>
              <a:t>(am-is-are) </a:t>
            </a:r>
            <a:r>
              <a:rPr lang="en-US" sz="3600" b="1" dirty="0"/>
              <a:t>+ </a:t>
            </a:r>
            <a:r>
              <a:rPr lang="en-US" sz="3600" b="1" dirty="0">
                <a:solidFill>
                  <a:srgbClr val="FF0000"/>
                </a:solidFill>
              </a:rPr>
              <a:t>not</a:t>
            </a:r>
            <a:r>
              <a:rPr lang="en-US" sz="3600" b="1" dirty="0"/>
              <a:t> + </a:t>
            </a:r>
            <a:r>
              <a:rPr lang="en-US" sz="3600" b="1" dirty="0">
                <a:solidFill>
                  <a:srgbClr val="7030A0"/>
                </a:solidFill>
              </a:rPr>
              <a:t>going to</a:t>
            </a:r>
            <a:r>
              <a:rPr lang="en-US" sz="3600" b="1" dirty="0"/>
              <a:t> + </a:t>
            </a: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</a:rPr>
              <a:t>(verb)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EXAMPLES:</a:t>
            </a:r>
          </a:p>
          <a:p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MX" dirty="0"/>
              <a:t>I am </a:t>
            </a:r>
            <a:r>
              <a:rPr lang="es-MX" b="1" i="1" dirty="0" err="1">
                <a:solidFill>
                  <a:srgbClr val="C00000"/>
                </a:solidFill>
              </a:rPr>
              <a:t>not</a:t>
            </a:r>
            <a:r>
              <a:rPr lang="es-MX" dirty="0"/>
              <a:t> </a:t>
            </a:r>
            <a:r>
              <a:rPr lang="es-MX" dirty="0" err="1"/>
              <a:t>going</a:t>
            </a:r>
            <a:r>
              <a:rPr lang="es-MX" dirty="0"/>
              <a:t> to </a:t>
            </a:r>
            <a:r>
              <a:rPr lang="es-MX" dirty="0" err="1"/>
              <a:t>sing</a:t>
            </a:r>
            <a:r>
              <a:rPr lang="es-MX" dirty="0"/>
              <a:t> at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party</a:t>
            </a:r>
            <a:r>
              <a:rPr lang="es-MX" dirty="0"/>
              <a:t>.</a:t>
            </a:r>
          </a:p>
          <a:p>
            <a:pPr>
              <a:buNone/>
            </a:pPr>
            <a:endParaRPr lang="es-MX" dirty="0"/>
          </a:p>
          <a:p>
            <a:r>
              <a:rPr lang="es-MX" dirty="0" err="1"/>
              <a:t>She</a:t>
            </a:r>
            <a:r>
              <a:rPr lang="es-MX" dirty="0"/>
              <a:t> </a:t>
            </a:r>
            <a:r>
              <a:rPr lang="es-MX" dirty="0" err="1"/>
              <a:t>is</a:t>
            </a:r>
            <a:r>
              <a:rPr lang="es-MX" dirty="0"/>
              <a:t> </a:t>
            </a:r>
            <a:r>
              <a:rPr lang="es-MX" b="1" i="1" dirty="0" err="1">
                <a:solidFill>
                  <a:srgbClr val="C00000"/>
                </a:solidFill>
              </a:rPr>
              <a:t>not</a:t>
            </a:r>
            <a:r>
              <a:rPr lang="es-MX" dirty="0"/>
              <a:t> </a:t>
            </a:r>
            <a:r>
              <a:rPr lang="es-MX" dirty="0" err="1"/>
              <a:t>going</a:t>
            </a:r>
            <a:r>
              <a:rPr lang="es-MX" dirty="0"/>
              <a:t> to </a:t>
            </a:r>
            <a:r>
              <a:rPr lang="es-MX" dirty="0" err="1"/>
              <a:t>sing</a:t>
            </a:r>
            <a:r>
              <a:rPr lang="es-MX" dirty="0"/>
              <a:t> at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party</a:t>
            </a:r>
            <a:r>
              <a:rPr lang="es-MX" dirty="0"/>
              <a:t>.</a:t>
            </a:r>
          </a:p>
          <a:p>
            <a:pPr>
              <a:buNone/>
            </a:pPr>
            <a:endParaRPr lang="es-MX" dirty="0"/>
          </a:p>
          <a:p>
            <a:r>
              <a:rPr lang="es-MX" dirty="0" err="1"/>
              <a:t>You</a:t>
            </a:r>
            <a:r>
              <a:rPr lang="es-MX" dirty="0"/>
              <a:t> are </a:t>
            </a:r>
            <a:r>
              <a:rPr lang="es-MX" b="1" i="1" dirty="0" err="1">
                <a:solidFill>
                  <a:srgbClr val="C00000"/>
                </a:solidFill>
              </a:rPr>
              <a:t>not</a:t>
            </a:r>
            <a:r>
              <a:rPr lang="es-MX" dirty="0"/>
              <a:t> </a:t>
            </a:r>
            <a:r>
              <a:rPr lang="es-MX" dirty="0" err="1"/>
              <a:t>going</a:t>
            </a:r>
            <a:r>
              <a:rPr lang="es-MX" dirty="0"/>
              <a:t> to </a:t>
            </a:r>
            <a:r>
              <a:rPr lang="es-MX" dirty="0" err="1"/>
              <a:t>sing</a:t>
            </a:r>
            <a:r>
              <a:rPr lang="es-MX" dirty="0"/>
              <a:t> at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party</a:t>
            </a:r>
            <a:r>
              <a:rPr lang="es-MX" dirty="0"/>
              <a:t>.</a:t>
            </a:r>
          </a:p>
          <a:p>
            <a:pPr>
              <a:buNone/>
            </a:pP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500042"/>
            <a:ext cx="8501122" cy="5643602"/>
          </a:xfrm>
        </p:spPr>
        <p:txBody>
          <a:bodyPr>
            <a:normAutofit/>
          </a:bodyPr>
          <a:lstStyle/>
          <a:p>
            <a:r>
              <a:rPr lang="en-US" b="1" dirty="0"/>
              <a:t>Exercise I  / (going to)</a:t>
            </a:r>
          </a:p>
          <a:p>
            <a:r>
              <a:rPr lang="en-US" b="1" dirty="0">
                <a:solidFill>
                  <a:srgbClr val="002060"/>
                </a:solidFill>
              </a:rPr>
              <a:t>Write positive sentences in </a:t>
            </a:r>
            <a:r>
              <a:rPr lang="en-US" b="1" i="1" dirty="0">
                <a:solidFill>
                  <a:srgbClr val="002060"/>
                </a:solidFill>
              </a:rPr>
              <a:t>going to</a:t>
            </a:r>
            <a:r>
              <a:rPr lang="en-US" b="1" dirty="0">
                <a:solidFill>
                  <a:srgbClr val="002060"/>
                </a:solidFill>
              </a:rPr>
              <a:t> future.</a:t>
            </a:r>
          </a:p>
          <a:p>
            <a:r>
              <a:rPr lang="en-US" dirty="0"/>
              <a:t>I / work/at the office _______________ </a:t>
            </a:r>
          </a:p>
          <a:p>
            <a:r>
              <a:rPr lang="en-US" dirty="0"/>
              <a:t>you / dance/salsa____________________ </a:t>
            </a:r>
          </a:p>
          <a:p>
            <a:r>
              <a:rPr lang="en-US" dirty="0"/>
              <a:t>it / rain / today ____________________ </a:t>
            </a:r>
          </a:p>
          <a:p>
            <a:r>
              <a:rPr lang="en-US" dirty="0"/>
              <a:t>they / ask / a question___________________ </a:t>
            </a:r>
          </a:p>
          <a:p>
            <a:r>
              <a:rPr lang="en-US" dirty="0"/>
              <a:t>He / stay /at the hotel ___________________ </a:t>
            </a:r>
          </a:p>
          <a:p>
            <a:r>
              <a:rPr lang="en-US" dirty="0"/>
              <a:t>we / speak / French ____________________ </a:t>
            </a:r>
          </a:p>
          <a:p>
            <a:r>
              <a:rPr lang="en-US" dirty="0"/>
              <a:t>I / give /some candies ___________________</a:t>
            </a:r>
          </a:p>
          <a:p>
            <a:r>
              <a:rPr lang="en-US" dirty="0"/>
              <a:t>she / try /the software _________________ </a:t>
            </a:r>
          </a:p>
          <a:p>
            <a:r>
              <a:rPr lang="en-US" dirty="0"/>
              <a:t>they / help /at home ____________________ </a:t>
            </a:r>
          </a:p>
          <a:p>
            <a:r>
              <a:rPr lang="en-US" dirty="0"/>
              <a:t>he / push /the door)____________________ 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500042"/>
            <a:ext cx="8501122" cy="607220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Exercise 2. Write negative sentences in </a:t>
            </a:r>
            <a:r>
              <a:rPr lang="en-US" b="1" i="1" dirty="0">
                <a:solidFill>
                  <a:srgbClr val="002060"/>
                </a:solidFill>
              </a:rPr>
              <a:t>going to</a:t>
            </a:r>
            <a:r>
              <a:rPr lang="en-US" b="1" dirty="0">
                <a:solidFill>
                  <a:srgbClr val="002060"/>
                </a:solidFill>
              </a:rPr>
              <a:t> future.</a:t>
            </a:r>
          </a:p>
          <a:p>
            <a:endParaRPr lang="en-US" dirty="0"/>
          </a:p>
          <a:p>
            <a:r>
              <a:rPr lang="en-US" dirty="0"/>
              <a:t>(I / sell / my car) _______________</a:t>
            </a:r>
          </a:p>
          <a:p>
            <a:r>
              <a:rPr lang="en-US" dirty="0"/>
              <a:t>(he / help / us) _______________</a:t>
            </a:r>
          </a:p>
          <a:p>
            <a:r>
              <a:rPr lang="en-US" dirty="0"/>
              <a:t>(they / study / harder) _______________</a:t>
            </a:r>
          </a:p>
          <a:p>
            <a:r>
              <a:rPr lang="en-US" dirty="0"/>
              <a:t>(we / cook / dinner tonight) </a:t>
            </a:r>
            <a:r>
              <a:rPr lang="en-US" b="1" dirty="0"/>
              <a:t>___________</a:t>
            </a:r>
            <a:endParaRPr lang="en-US" dirty="0"/>
          </a:p>
          <a:p>
            <a:r>
              <a:rPr lang="en-US" dirty="0"/>
              <a:t>(I / celebrate / my birthday this year) _______</a:t>
            </a:r>
          </a:p>
          <a:p>
            <a:r>
              <a:rPr lang="en-US" dirty="0"/>
              <a:t>(she / clean / her room) _______________</a:t>
            </a:r>
          </a:p>
          <a:p>
            <a:r>
              <a:rPr lang="en-US" dirty="0"/>
              <a:t>(they / move / house) _______________</a:t>
            </a:r>
          </a:p>
          <a:p>
            <a:r>
              <a:rPr lang="en-US" dirty="0"/>
              <a:t>(she / stay / with Amy) _______________</a:t>
            </a:r>
          </a:p>
          <a:p>
            <a:r>
              <a:rPr lang="en-US" dirty="0"/>
              <a:t>(they / change / their clothes) ____________</a:t>
            </a:r>
          </a:p>
          <a:p>
            <a:r>
              <a:rPr lang="en-US" dirty="0"/>
              <a:t>(we / get up early / next Sunday) ___________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arredondado 2"/>
          <p:cNvSpPr/>
          <p:nvPr/>
        </p:nvSpPr>
        <p:spPr>
          <a:xfrm>
            <a:off x="1691680" y="1268760"/>
            <a:ext cx="5760640" cy="3528392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00B0F0"/>
            </a:solidFill>
          </a:ln>
          <a:effectLst>
            <a:glow rad="101600">
              <a:srgbClr val="FFFF00">
                <a:alpha val="60000"/>
              </a:srgb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 sz="2400" b="1" dirty="0">
              <a:latin typeface="Papyrus" pitchFamily="66" charset="0"/>
            </a:endParaRPr>
          </a:p>
        </p:txBody>
      </p:sp>
      <p:sp>
        <p:nvSpPr>
          <p:cNvPr id="15" name="Rectângulo arredondado 14"/>
          <p:cNvSpPr/>
          <p:nvPr/>
        </p:nvSpPr>
        <p:spPr>
          <a:xfrm>
            <a:off x="323850" y="5012580"/>
            <a:ext cx="8496300" cy="1728788"/>
          </a:xfrm>
          <a:prstGeom prst="roundRect">
            <a:avLst/>
          </a:prstGeom>
          <a:solidFill>
            <a:srgbClr val="00206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 err="1">
                <a:latin typeface="Cooper Black" pitchFamily="18" charset="0"/>
              </a:rPr>
              <a:t>They</a:t>
            </a:r>
            <a:r>
              <a:rPr lang="pt-PT" sz="4400" dirty="0">
                <a:latin typeface="Cooper Black" pitchFamily="18" charset="0"/>
              </a:rPr>
              <a:t> ____  </a:t>
            </a:r>
            <a:r>
              <a:rPr lang="pt-PT" sz="4400" dirty="0" err="1">
                <a:latin typeface="Cooper Black" pitchFamily="18" charset="0"/>
              </a:rPr>
              <a:t>going</a:t>
            </a:r>
            <a:r>
              <a:rPr lang="pt-PT" sz="4400" dirty="0">
                <a:latin typeface="Cooper Black" pitchFamily="18" charset="0"/>
              </a:rPr>
              <a:t> to ____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>
                <a:latin typeface="Cooper Black" pitchFamily="18" charset="0"/>
              </a:rPr>
              <a:t>camping.</a:t>
            </a:r>
          </a:p>
        </p:txBody>
      </p:sp>
      <p:sp>
        <p:nvSpPr>
          <p:cNvPr id="16" name="Rectângulo arredondado 15"/>
          <p:cNvSpPr/>
          <p:nvPr/>
        </p:nvSpPr>
        <p:spPr>
          <a:xfrm>
            <a:off x="2843808" y="5302597"/>
            <a:ext cx="1224533" cy="574675"/>
          </a:xfrm>
          <a:prstGeom prst="roundRect">
            <a:avLst/>
          </a:prstGeom>
          <a:solidFill>
            <a:srgbClr val="FF00FF"/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>
                <a:latin typeface="Cooper Black" pitchFamily="18" charset="0"/>
              </a:rPr>
              <a:t>are</a:t>
            </a:r>
            <a:endParaRPr lang="pt-PT" sz="3600" dirty="0">
              <a:latin typeface="Cooper Black" pitchFamily="18" charset="0"/>
            </a:endParaRPr>
          </a:p>
        </p:txBody>
      </p:sp>
      <p:sp>
        <p:nvSpPr>
          <p:cNvPr id="17" name="Rectângulo arredondado 16"/>
          <p:cNvSpPr/>
          <p:nvPr/>
        </p:nvSpPr>
        <p:spPr>
          <a:xfrm>
            <a:off x="6588224" y="5302597"/>
            <a:ext cx="1223392" cy="574675"/>
          </a:xfrm>
          <a:prstGeom prst="roundRect">
            <a:avLst/>
          </a:prstGeom>
          <a:solidFill>
            <a:srgbClr val="FF00FF"/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 err="1">
                <a:latin typeface="Cooper Black" pitchFamily="18" charset="0"/>
              </a:rPr>
              <a:t>go</a:t>
            </a:r>
            <a:endParaRPr lang="pt-PT" sz="3600" dirty="0">
              <a:latin typeface="Cooper Black" pitchFamily="18" charset="0"/>
            </a:endParaRPr>
          </a:p>
        </p:txBody>
      </p:sp>
      <p:pic>
        <p:nvPicPr>
          <p:cNvPr id="20" name="Imagem 19" descr="downloa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1484784"/>
            <a:ext cx="4960145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ângulo arredondado 6"/>
          <p:cNvSpPr/>
          <p:nvPr/>
        </p:nvSpPr>
        <p:spPr>
          <a:xfrm>
            <a:off x="827584" y="260648"/>
            <a:ext cx="7704856" cy="792088"/>
          </a:xfrm>
          <a:prstGeom prst="roundRect">
            <a:avLst/>
          </a:prstGeom>
          <a:solidFill>
            <a:srgbClr val="FF00FF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What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 are </a:t>
            </a:r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they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 </a:t>
            </a:r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going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 to do?</a:t>
            </a:r>
            <a:endParaRPr lang="pt-PT" sz="2000" dirty="0">
              <a:solidFill>
                <a:schemeClr val="tx1"/>
              </a:solidFill>
              <a:latin typeface="Cooper Black" pitchFamily="18" charset="0"/>
            </a:endParaRPr>
          </a:p>
        </p:txBody>
      </p:sp>
      <p:pic>
        <p:nvPicPr>
          <p:cNvPr id="8" name="Imagem 7" descr="answer-m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68344" y="2492896"/>
            <a:ext cx="1152128" cy="1152128"/>
          </a:xfrm>
          <a:prstGeom prst="rect">
            <a:avLst/>
          </a:prstGeom>
        </p:spPr>
      </p:pic>
      <p:grpSp>
        <p:nvGrpSpPr>
          <p:cNvPr id="11" name="Grupo 10"/>
          <p:cNvGrpSpPr/>
          <p:nvPr/>
        </p:nvGrpSpPr>
        <p:grpSpPr>
          <a:xfrm>
            <a:off x="804689" y="1685980"/>
            <a:ext cx="1654367" cy="1658818"/>
            <a:chOff x="804689" y="1685980"/>
            <a:chExt cx="1654367" cy="1658818"/>
          </a:xfrm>
        </p:grpSpPr>
        <p:pic>
          <p:nvPicPr>
            <p:cNvPr id="9" name="Imagem 8" descr="KinBRMkiq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 rot="3111222">
              <a:off x="975205" y="1576756"/>
              <a:ext cx="1374627" cy="1593075"/>
            </a:xfrm>
            <a:prstGeom prst="rect">
              <a:avLst/>
            </a:prstGeom>
          </p:spPr>
        </p:pic>
        <p:sp>
          <p:nvSpPr>
            <p:cNvPr id="10" name="Rectângulo 9"/>
            <p:cNvSpPr/>
            <p:nvPr/>
          </p:nvSpPr>
          <p:spPr>
            <a:xfrm>
              <a:off x="804689" y="2636912"/>
              <a:ext cx="831125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pt-PT" sz="2000" b="1" dirty="0" err="1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c</a:t>
              </a:r>
              <a:r>
                <a:rPr lang="pt-PT" sz="2000" b="1" cap="none" spc="0" dirty="0" err="1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lick</a:t>
              </a:r>
              <a:endParaRPr lang="pt-PT" sz="2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oper Black" pitchFamily="18" charset="0"/>
              </a:endParaRPr>
            </a:p>
            <a:p>
              <a:pPr algn="ctr"/>
              <a:r>
                <a:rPr lang="pt-PT" sz="2000" b="1" cap="none" spc="0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 </a:t>
              </a:r>
              <a:r>
                <a:rPr lang="pt-PT" sz="2000" b="1" cap="none" spc="0" dirty="0" err="1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here</a:t>
              </a:r>
              <a:endParaRPr lang="pt-PT" sz="2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oper Black" pitchFamily="18" charset="0"/>
              </a:endParaRPr>
            </a:p>
          </p:txBody>
        </p:sp>
      </p:grpSp>
      <p:pic>
        <p:nvPicPr>
          <p:cNvPr id="12" name="Imagem 11" descr="McLLaEnca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199784" y="5976664"/>
            <a:ext cx="836712" cy="8367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arredondado 2"/>
          <p:cNvSpPr/>
          <p:nvPr/>
        </p:nvSpPr>
        <p:spPr>
          <a:xfrm>
            <a:off x="1691680" y="1268760"/>
            <a:ext cx="5760640" cy="3528392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00B0F0"/>
            </a:solidFill>
          </a:ln>
          <a:effectLst>
            <a:glow rad="101600">
              <a:srgbClr val="FFFF00">
                <a:alpha val="60000"/>
              </a:srgb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 sz="2400" b="1" dirty="0">
              <a:latin typeface="Papyrus" pitchFamily="66" charset="0"/>
            </a:endParaRPr>
          </a:p>
        </p:txBody>
      </p:sp>
      <p:sp>
        <p:nvSpPr>
          <p:cNvPr id="15" name="Rectângulo arredondado 14"/>
          <p:cNvSpPr/>
          <p:nvPr/>
        </p:nvSpPr>
        <p:spPr>
          <a:xfrm>
            <a:off x="323850" y="5012580"/>
            <a:ext cx="8496300" cy="1728788"/>
          </a:xfrm>
          <a:prstGeom prst="roundRect">
            <a:avLst/>
          </a:prstGeom>
          <a:solidFill>
            <a:srgbClr val="00206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 err="1">
                <a:latin typeface="Cooper Black" pitchFamily="18" charset="0"/>
              </a:rPr>
              <a:t>He</a:t>
            </a:r>
            <a:r>
              <a:rPr lang="pt-PT" sz="4400" dirty="0">
                <a:latin typeface="Cooper Black" pitchFamily="18" charset="0"/>
              </a:rPr>
              <a:t> ____  </a:t>
            </a:r>
            <a:r>
              <a:rPr lang="pt-PT" sz="4400" dirty="0" err="1">
                <a:latin typeface="Cooper Black" pitchFamily="18" charset="0"/>
              </a:rPr>
              <a:t>going</a:t>
            </a:r>
            <a:r>
              <a:rPr lang="pt-PT" sz="4400" dirty="0">
                <a:latin typeface="Cooper Black" pitchFamily="18" charset="0"/>
              </a:rPr>
              <a:t> to ____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 err="1">
                <a:latin typeface="Cooper Black" pitchFamily="18" charset="0"/>
              </a:rPr>
              <a:t>an</a:t>
            </a:r>
            <a:r>
              <a:rPr lang="pt-PT" sz="4400" dirty="0">
                <a:latin typeface="Cooper Black" pitchFamily="18" charset="0"/>
              </a:rPr>
              <a:t> </a:t>
            </a:r>
            <a:r>
              <a:rPr lang="pt-PT" sz="4400" dirty="0" err="1">
                <a:latin typeface="Cooper Black" pitchFamily="18" charset="0"/>
              </a:rPr>
              <a:t>accident</a:t>
            </a:r>
            <a:r>
              <a:rPr lang="pt-PT" sz="4400" dirty="0">
                <a:latin typeface="Cooper Black" pitchFamily="18" charset="0"/>
              </a:rPr>
              <a:t>.</a:t>
            </a:r>
          </a:p>
        </p:txBody>
      </p:sp>
      <p:sp>
        <p:nvSpPr>
          <p:cNvPr id="16" name="Rectângulo arredondado 15"/>
          <p:cNvSpPr/>
          <p:nvPr/>
        </p:nvSpPr>
        <p:spPr>
          <a:xfrm>
            <a:off x="2483768" y="5302597"/>
            <a:ext cx="1224533" cy="574675"/>
          </a:xfrm>
          <a:prstGeom prst="roundRect">
            <a:avLst/>
          </a:prstGeom>
          <a:solidFill>
            <a:srgbClr val="FF00FF"/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 err="1">
                <a:latin typeface="Cooper Black" pitchFamily="18" charset="0"/>
              </a:rPr>
              <a:t>is</a:t>
            </a:r>
            <a:endParaRPr lang="pt-PT" sz="3600" dirty="0">
              <a:latin typeface="Cooper Black" pitchFamily="18" charset="0"/>
            </a:endParaRPr>
          </a:p>
        </p:txBody>
      </p:sp>
      <p:sp>
        <p:nvSpPr>
          <p:cNvPr id="17" name="Rectângulo arredondado 16"/>
          <p:cNvSpPr/>
          <p:nvPr/>
        </p:nvSpPr>
        <p:spPr>
          <a:xfrm>
            <a:off x="6300192" y="5302597"/>
            <a:ext cx="1656184" cy="574675"/>
          </a:xfrm>
          <a:prstGeom prst="roundRect">
            <a:avLst/>
          </a:prstGeom>
          <a:solidFill>
            <a:srgbClr val="FF00FF"/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400" dirty="0" err="1">
                <a:latin typeface="Cooper Black" pitchFamily="18" charset="0"/>
              </a:rPr>
              <a:t>have</a:t>
            </a:r>
            <a:endParaRPr lang="pt-PT" sz="3600" dirty="0">
              <a:latin typeface="Cooper Black" pitchFamily="18" charset="0"/>
            </a:endParaRPr>
          </a:p>
        </p:txBody>
      </p:sp>
      <p:sp>
        <p:nvSpPr>
          <p:cNvPr id="7" name="Rectângulo arredondado 6"/>
          <p:cNvSpPr/>
          <p:nvPr/>
        </p:nvSpPr>
        <p:spPr>
          <a:xfrm>
            <a:off x="827584" y="260648"/>
            <a:ext cx="7704856" cy="792088"/>
          </a:xfrm>
          <a:prstGeom prst="roundRect">
            <a:avLst/>
          </a:prstGeom>
          <a:solidFill>
            <a:srgbClr val="FF00FF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What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 </a:t>
            </a:r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is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 </a:t>
            </a:r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going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 to </a:t>
            </a:r>
            <a:r>
              <a:rPr lang="pt-PT" sz="4000" dirty="0" err="1">
                <a:solidFill>
                  <a:schemeClr val="tx1"/>
                </a:solidFill>
                <a:latin typeface="Cooper Black" pitchFamily="18" charset="0"/>
              </a:rPr>
              <a:t>happen</a:t>
            </a:r>
            <a:r>
              <a:rPr lang="pt-PT" sz="4000" dirty="0">
                <a:solidFill>
                  <a:schemeClr val="tx1"/>
                </a:solidFill>
                <a:latin typeface="Cooper Black" pitchFamily="18" charset="0"/>
              </a:rPr>
              <a:t>?</a:t>
            </a:r>
            <a:endParaRPr lang="pt-PT" sz="2000" dirty="0">
              <a:solidFill>
                <a:schemeClr val="tx1"/>
              </a:solidFill>
              <a:latin typeface="Cooper Black" pitchFamily="18" charset="0"/>
            </a:endParaRPr>
          </a:p>
        </p:txBody>
      </p:sp>
      <p:pic>
        <p:nvPicPr>
          <p:cNvPr id="8" name="Imagem 7" descr="answer-m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68344" y="2492896"/>
            <a:ext cx="1152128" cy="1152128"/>
          </a:xfrm>
          <a:prstGeom prst="rect">
            <a:avLst/>
          </a:prstGeom>
        </p:spPr>
      </p:pic>
      <p:grpSp>
        <p:nvGrpSpPr>
          <p:cNvPr id="2" name="Grupo 10"/>
          <p:cNvGrpSpPr/>
          <p:nvPr/>
        </p:nvGrpSpPr>
        <p:grpSpPr>
          <a:xfrm>
            <a:off x="804689" y="1685980"/>
            <a:ext cx="1654367" cy="1658818"/>
            <a:chOff x="804689" y="1685980"/>
            <a:chExt cx="1654367" cy="1658818"/>
          </a:xfrm>
        </p:grpSpPr>
        <p:pic>
          <p:nvPicPr>
            <p:cNvPr id="9" name="Imagem 8" descr="KinBRMkiq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 rot="3111222">
              <a:off x="975205" y="1576756"/>
              <a:ext cx="1374627" cy="1593075"/>
            </a:xfrm>
            <a:prstGeom prst="rect">
              <a:avLst/>
            </a:prstGeom>
          </p:spPr>
        </p:pic>
        <p:sp>
          <p:nvSpPr>
            <p:cNvPr id="10" name="Rectângulo 9"/>
            <p:cNvSpPr/>
            <p:nvPr/>
          </p:nvSpPr>
          <p:spPr>
            <a:xfrm>
              <a:off x="804689" y="2636912"/>
              <a:ext cx="831125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pt-PT" sz="2000" b="1" dirty="0" err="1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c</a:t>
              </a:r>
              <a:r>
                <a:rPr lang="pt-PT" sz="2000" b="1" cap="none" spc="0" dirty="0" err="1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lick</a:t>
              </a:r>
              <a:endParaRPr lang="pt-PT" sz="2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oper Black" pitchFamily="18" charset="0"/>
              </a:endParaRPr>
            </a:p>
            <a:p>
              <a:pPr algn="ctr"/>
              <a:r>
                <a:rPr lang="pt-PT" sz="2000" b="1" cap="none" spc="0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 </a:t>
              </a:r>
              <a:r>
                <a:rPr lang="pt-PT" sz="2000" b="1" cap="none" spc="0" dirty="0" err="1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Cooper Black" pitchFamily="18" charset="0"/>
                </a:rPr>
                <a:t>here</a:t>
              </a:r>
              <a:endParaRPr lang="pt-PT" sz="2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oper Black" pitchFamily="18" charset="0"/>
              </a:endParaRPr>
            </a:p>
          </p:txBody>
        </p:sp>
      </p:grpSp>
      <p:pic>
        <p:nvPicPr>
          <p:cNvPr id="12" name="Imagem 11" descr="McLLaEnca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99784" y="5976664"/>
            <a:ext cx="836712" cy="836712"/>
          </a:xfrm>
          <a:prstGeom prst="rect">
            <a:avLst/>
          </a:prstGeom>
        </p:spPr>
      </p:pic>
      <p:pic>
        <p:nvPicPr>
          <p:cNvPr id="13" name="Imagem 12" descr="download.jpg"/>
          <p:cNvPicPr>
            <a:picLocks noChangeAspect="1"/>
          </p:cNvPicPr>
          <p:nvPr/>
        </p:nvPicPr>
        <p:blipFill>
          <a:blip r:embed="rId7" cstate="print"/>
          <a:srcRect r="28667"/>
          <a:stretch>
            <a:fillRect/>
          </a:stretch>
        </p:blipFill>
        <p:spPr bwMode="auto">
          <a:xfrm>
            <a:off x="3491880" y="1412776"/>
            <a:ext cx="2321616" cy="3254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625</TotalTime>
  <Words>497</Words>
  <Application>Microsoft Office PowerPoint</Application>
  <PresentationFormat>On-screen Show (4:3)</PresentationFormat>
  <Paragraphs>96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Algerian</vt:lpstr>
      <vt:lpstr>Calibri</vt:lpstr>
      <vt:lpstr>Cooper Black</vt:lpstr>
      <vt:lpstr>Georgia</vt:lpstr>
      <vt:lpstr>Papyrus</vt:lpstr>
      <vt:lpstr>Trebuchet MS</vt:lpstr>
      <vt:lpstr>Wingdings 2</vt:lpstr>
      <vt:lpstr>Urbano</vt:lpstr>
      <vt:lpstr>PowerPoint Presentation</vt:lpstr>
      <vt:lpstr>PowerPoint Presentation</vt:lpstr>
      <vt:lpstr>PowerPoint Presentation</vt:lpstr>
      <vt:lpstr>EXAMPLES</vt:lpstr>
      <vt:lpstr>Negative sentences structure of Going to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Vanessa González</dc:creator>
  <cp:lastModifiedBy>renier minnaar</cp:lastModifiedBy>
  <cp:revision>26</cp:revision>
  <dcterms:created xsi:type="dcterms:W3CDTF">2011-06-25T18:43:43Z</dcterms:created>
  <dcterms:modified xsi:type="dcterms:W3CDTF">2026-01-23T08:46:40Z</dcterms:modified>
</cp:coreProperties>
</file>