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2" r:id="rId14"/>
    <p:sldId id="270" r:id="rId15"/>
    <p:sldId id="268" r:id="rId16"/>
    <p:sldId id="277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78B832"/>
    <a:srgbClr val="DEDE42"/>
    <a:srgbClr val="CC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D778-6E9B-D591-6A71-045354E1E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ACECF-BACE-6C94-9029-892236790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6C524-5CF6-4145-37C2-F93F7F15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5D415-07DF-FE2D-294A-1FA64B82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76C00-8D99-6601-E0AF-CFCC0CA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4C1F-ECC0-977B-F38C-C7733C6B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69263-20E3-DCEF-E4AB-7F6680F4B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EF0B-5A40-C608-9039-58A91D26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7E70-3C26-59D0-EBA5-C60B78C2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0A103-0BE4-C024-CE53-05D3F0EF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EB311-6FF2-23F2-73B7-26E09BF68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EA2DB-DF70-BBA5-89F9-4D1E3476D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7678D-8B7B-3063-6EFB-1790EDE2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49D2-6551-DCAD-4BF9-452AD709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E9E0E-AD3A-45AF-760B-EFE7287F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1D2F-0A5D-009B-1CD6-A69B1D35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6D2D-8459-450B-B023-70A16701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ACEDD-DA4F-C27A-84C2-60FA768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F1A13-36E5-07A5-0BE8-0AFB6FC6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438B-9466-AE4B-B240-C692FBD5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066F-52DC-F7A5-D3F2-93EB7C8F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3309F-AA5C-2710-C3DE-D2D32EB74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56228-DC20-0A2E-4458-1CB36157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32D83-43A6-919C-F87E-102D535C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1B7B8-F385-478B-2975-49C152AF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594B-EAD6-5E6F-295C-33C53B2F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FE2-8DAA-099B-3F46-501FD62F1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0A8F5-5C55-1F8D-68DB-D41E7CF06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8DFA1-181E-CAFC-319F-B8365B44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E7B44-9610-10DE-6694-F16A6883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8C3CD-DF17-0049-0252-765795C2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B867-7669-7F26-1B4F-E5CBAA49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D1FF1-AA0F-7449-C224-B427E3B4E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AD600-F057-61E7-7AC6-82347175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24459-1DB8-0B50-1AB0-087DE5B5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48B2E-1C4A-8950-8B84-D14CF19CA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1FAF3-7A6B-3C9F-F98C-5C8664BC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894AA-1F65-71EB-77A4-5D4214DE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7BAB2-C1D9-89D5-49F1-002F91CF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7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D5E5-720E-5118-A380-7E5D6657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3D043-03B1-478D-C914-3F3CEC06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259EA-6929-8EC6-BBF4-28F3EC6C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5BD94-5251-5315-9750-EAD70624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1F18A-91C9-0404-AABC-631A3B30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7550E-9548-4E95-8525-CED79F76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53F6D-2161-5515-346C-FFAF7F58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9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1290-C9D9-215D-3C38-95CFBCA8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B3C51-8BA7-E1B0-17AB-382CA261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E8FAF-160B-75D6-DF58-16CD21EC7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8D900-CC65-30D6-B13A-E9531E3E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2C2F6-C8D7-4B67-D86B-F55F45DA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39C4B-135A-FBD7-AAA2-96EDF02D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4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2F73-80F8-5A2E-31D0-27CA9FC1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5EDBA-7F83-B36E-62DE-8BFF0493A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142A5-0F59-E6B6-016B-92253039D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ED4FF-D1CE-A68E-2F99-AF392614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88E0B-B3BC-E32A-BB2F-0C1A7478E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E358D-B2CD-95E7-6EC2-6C94C284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6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0C4F7-AF7E-4729-128F-C20F5C2C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E92B0-D4A7-EC70-A36A-9C0B9164A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807E7-8BB5-C7D9-DD6D-DED91149B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B03D44-63A0-4E41-B239-61569509E590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77FD5-1866-0642-4C26-DBB3D18FC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B337-3DA5-E63D-3DAA-2519E108E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A5D8F6-A135-4B15-8302-6D12C93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mlaclb3K2o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0Zk5C8N8cQ?start=91&amp;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1CpWPDjVvU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HD6nzasM_8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Life Cycle of Animals</a:t>
            </a:r>
          </a:p>
        </p:txBody>
      </p:sp>
      <p:pic>
        <p:nvPicPr>
          <p:cNvPr id="1028" name="Picture 4" descr="Butterfly Life Cycle Images – Browse 2,404,859 Stock">
            <a:extLst>
              <a:ext uri="{FF2B5EF4-FFF2-40B4-BE49-F238E27FC236}">
                <a16:creationId xmlns:a16="http://schemas.microsoft.com/office/drawing/2014/main" id="{E3ADCD86-E862-F12E-4A7B-BA9807E2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16" y="1195742"/>
            <a:ext cx="8219768" cy="56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0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videos: “The life cycle of a frog”.</a:t>
            </a:r>
          </a:p>
        </p:txBody>
      </p:sp>
      <p:pic>
        <p:nvPicPr>
          <p:cNvPr id="2" name="Online Media 1" title="This Is How a Tadpole Transforms Into A Frog | The Dodo">
            <a:hlinkClick r:id="" action="ppaction://media"/>
            <a:extLst>
              <a:ext uri="{FF2B5EF4-FFF2-40B4-BE49-F238E27FC236}">
                <a16:creationId xmlns:a16="http://schemas.microsoft.com/office/drawing/2014/main" id="{EBF9EDF8-1618-E2C3-7022-5B40BD5F8D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4780" y="953306"/>
            <a:ext cx="10458962" cy="59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90814"/>
              </p:ext>
            </p:extLst>
          </p:nvPr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Frog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83913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Frog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Egg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Tadpole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(Frog)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5122" name="Picture 2" descr="What Do Frog Eggs Look Like? | Miche Pest Control">
            <a:extLst>
              <a:ext uri="{FF2B5EF4-FFF2-40B4-BE49-F238E27FC236}">
                <a16:creationId xmlns:a16="http://schemas.microsoft.com/office/drawing/2014/main" id="{C6F0FB77-38E7-8BE2-7AA0-16156D98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17" y="3141297"/>
            <a:ext cx="2067271" cy="13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adpole | Definition, Gills, &amp; Facts | Britannica">
            <a:extLst>
              <a:ext uri="{FF2B5EF4-FFF2-40B4-BE49-F238E27FC236}">
                <a16:creationId xmlns:a16="http://schemas.microsoft.com/office/drawing/2014/main" id="{A90E4667-0542-E702-2916-5C91B3F6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84" y="3151232"/>
            <a:ext cx="1868231" cy="12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at is a Frog? | Frog Facts for Kids | Twinkl - Twinkl">
            <a:extLst>
              <a:ext uri="{FF2B5EF4-FFF2-40B4-BE49-F238E27FC236}">
                <a16:creationId xmlns:a16="http://schemas.microsoft.com/office/drawing/2014/main" id="{DF6FD625-BD05-0335-D44D-6C5D233D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39" y="3102810"/>
            <a:ext cx="1763544" cy="13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videos: “The life cycle of a butterfly”.</a:t>
            </a:r>
          </a:p>
        </p:txBody>
      </p:sp>
      <p:pic>
        <p:nvPicPr>
          <p:cNvPr id="6" name="Online Media 5" title="Life cycle of Monarch Butterfly 4k HD ||  From eggs to full grown butterflies  || Hugs of life ||">
            <a:hlinkClick r:id="" action="ppaction://media"/>
            <a:extLst>
              <a:ext uri="{FF2B5EF4-FFF2-40B4-BE49-F238E27FC236}">
                <a16:creationId xmlns:a16="http://schemas.microsoft.com/office/drawing/2014/main" id="{6EA47560-82C7-2A01-BFD4-2C6C199585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3058" y="997713"/>
            <a:ext cx="10380304" cy="58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92816"/>
              </p:ext>
            </p:extLst>
          </p:nvPr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Butterfly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6677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Butterfly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Egg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Larva (Caterpillar)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Pupa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(Butterfly)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6146" name="Picture 2" descr="Butterfly Life Cycle">
            <a:extLst>
              <a:ext uri="{FF2B5EF4-FFF2-40B4-BE49-F238E27FC236}">
                <a16:creationId xmlns:a16="http://schemas.microsoft.com/office/drawing/2014/main" id="{ED250197-1211-2B93-4DE0-461FFE2BA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72" y="3104188"/>
            <a:ext cx="2181685" cy="12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narch Caterpillars Are Here! Keep Broken Arrow Beautiful, 47% OFF">
            <a:extLst>
              <a:ext uri="{FF2B5EF4-FFF2-40B4-BE49-F238E27FC236}">
                <a16:creationId xmlns:a16="http://schemas.microsoft.com/office/drawing/2014/main" id="{422A4C30-BAE8-2D72-5FBE-F84C6484F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" b="14761"/>
          <a:stretch/>
        </p:blipFill>
        <p:spPr bwMode="auto">
          <a:xfrm>
            <a:off x="5015532" y="3104188"/>
            <a:ext cx="2181685" cy="12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n page">
            <a:extLst>
              <a:ext uri="{FF2B5EF4-FFF2-40B4-BE49-F238E27FC236}">
                <a16:creationId xmlns:a16="http://schemas.microsoft.com/office/drawing/2014/main" id="{FF83979F-4BBD-4A93-D270-2C3A6AE7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41" y="3104188"/>
            <a:ext cx="1344869" cy="13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onarch Butterfly">
            <a:extLst>
              <a:ext uri="{FF2B5EF4-FFF2-40B4-BE49-F238E27FC236}">
                <a16:creationId xmlns:a16="http://schemas.microsoft.com/office/drawing/2014/main" id="{333E02A3-ECFF-3196-76AA-1C8BCC3D0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0063"/>
          <a:stretch/>
        </p:blipFill>
        <p:spPr bwMode="auto">
          <a:xfrm>
            <a:off x="9508871" y="3119128"/>
            <a:ext cx="2122705" cy="1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videos: “The life cycle of a mosquito”.</a:t>
            </a:r>
          </a:p>
        </p:txBody>
      </p:sp>
      <p:pic>
        <p:nvPicPr>
          <p:cNvPr id="2" name="Online Media 1" title="Mosquito Life Cycle - UHD 4K">
            <a:hlinkClick r:id="" action="ppaction://media"/>
            <a:extLst>
              <a:ext uri="{FF2B5EF4-FFF2-40B4-BE49-F238E27FC236}">
                <a16:creationId xmlns:a16="http://schemas.microsoft.com/office/drawing/2014/main" id="{145020E7-B853-F34F-EDD7-6731F28CD7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6793" y="1103180"/>
            <a:ext cx="10193491" cy="57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95562"/>
              </p:ext>
            </p:extLst>
          </p:nvPr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Mosquito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75317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Mosquito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Egg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Larva (wriggler)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Pupa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(Mosquito)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11" name="Picture 10" descr="A close up of a bug&#10;&#10;Description automatically generated">
            <a:extLst>
              <a:ext uri="{FF2B5EF4-FFF2-40B4-BE49-F238E27FC236}">
                <a16:creationId xmlns:a16="http://schemas.microsoft.com/office/drawing/2014/main" id="{E9A82728-3E3E-A668-8831-CB2F5D11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61" y="3140224"/>
            <a:ext cx="2136772" cy="1200866"/>
          </a:xfrm>
          <a:prstGeom prst="rect">
            <a:avLst/>
          </a:prstGeom>
        </p:spPr>
      </p:pic>
      <p:pic>
        <p:nvPicPr>
          <p:cNvPr id="7172" name="Picture 4" descr="Mosquitoes Could Carry Plastic Particles into the Food Chain | Scientific  American">
            <a:extLst>
              <a:ext uri="{FF2B5EF4-FFF2-40B4-BE49-F238E27FC236}">
                <a16:creationId xmlns:a16="http://schemas.microsoft.com/office/drawing/2014/main" id="{BB2AF095-4F5D-FECE-C56C-8671A820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15" y="3150056"/>
            <a:ext cx="1903970" cy="12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osquito pupa - BugGuide.Net">
            <a:extLst>
              <a:ext uri="{FF2B5EF4-FFF2-40B4-BE49-F238E27FC236}">
                <a16:creationId xmlns:a16="http://schemas.microsoft.com/office/drawing/2014/main" id="{2DFF96D5-32B0-EF21-90A8-FC2B0B149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 bwMode="auto">
          <a:xfrm>
            <a:off x="7571195" y="3093455"/>
            <a:ext cx="1457632" cy="13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35993"/>
              </p:ext>
            </p:extLst>
          </p:nvPr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Cockroach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62612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Cockroach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Egg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Nymph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(Cockroach)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10246" name="Picture 6" descr="232 Cockroach Nymph Royalty-Free Photos and Stock Images | Shutterstock">
            <a:extLst>
              <a:ext uri="{FF2B5EF4-FFF2-40B4-BE49-F238E27FC236}">
                <a16:creationId xmlns:a16="http://schemas.microsoft.com/office/drawing/2014/main" id="{AF12016D-00A0-06E6-869D-5BF7E2B44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064" b="27419"/>
          <a:stretch/>
        </p:blipFill>
        <p:spPr bwMode="auto">
          <a:xfrm>
            <a:off x="4939063" y="2905634"/>
            <a:ext cx="2653787" cy="15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ree Cockroach Transparent, Download Free Cockroach ...">
            <a:extLst>
              <a:ext uri="{FF2B5EF4-FFF2-40B4-BE49-F238E27FC236}">
                <a16:creationId xmlns:a16="http://schemas.microsoft.com/office/drawing/2014/main" id="{652B0DD5-D4B2-1861-5F37-22306331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28" y="2942597"/>
            <a:ext cx="2563761" cy="14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oach Egg Royalty-Free Images, Stock Photos &amp; Pictures | Shutterstock">
            <a:extLst>
              <a:ext uri="{FF2B5EF4-FFF2-40B4-BE49-F238E27FC236}">
                <a16:creationId xmlns:a16="http://schemas.microsoft.com/office/drawing/2014/main" id="{A1946B55-97AF-70A6-AF50-3B2E5925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23549" r="11169" b="31106"/>
          <a:stretch/>
        </p:blipFill>
        <p:spPr bwMode="auto">
          <a:xfrm>
            <a:off x="2881662" y="3207866"/>
            <a:ext cx="1928126" cy="9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03380"/>
              </p:ext>
            </p:extLst>
          </p:nvPr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Dog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66044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Dog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Young (puppy)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(dog)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8196" name="Picture 4" descr="Husky Png Background - Siberian Husky Puppy Png - 1087x720 PNG Download -  PNGkit">
            <a:extLst>
              <a:ext uri="{FF2B5EF4-FFF2-40B4-BE49-F238E27FC236}">
                <a16:creationId xmlns:a16="http://schemas.microsoft.com/office/drawing/2014/main" id="{99C50D94-4359-E65F-D3DE-94F6981D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60" y="3284394"/>
            <a:ext cx="2529024" cy="13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usky PNG Transparent Images - PNG All">
            <a:extLst>
              <a:ext uri="{FF2B5EF4-FFF2-40B4-BE49-F238E27FC236}">
                <a16:creationId xmlns:a16="http://schemas.microsoft.com/office/drawing/2014/main" id="{D797213F-E8A0-95AE-E674-56D60E97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2081" y="2713592"/>
            <a:ext cx="2007353" cy="17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65685"/>
              </p:ext>
            </p:extLst>
          </p:nvPr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Cat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08082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Cat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Young (Kitten)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(Cat)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9218" name="Picture 2" descr="A Yellow Kitten With White Background ...">
            <a:extLst>
              <a:ext uri="{FF2B5EF4-FFF2-40B4-BE49-F238E27FC236}">
                <a16:creationId xmlns:a16="http://schemas.microsoft.com/office/drawing/2014/main" id="{394D8FA8-8090-53FA-1A4B-7CCCCFD8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86" y="2868451"/>
            <a:ext cx="1580535" cy="15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tting Yellow Cat PNG Transparent Background, Free Download #40351 -  FreeIconsPNG">
            <a:extLst>
              <a:ext uri="{FF2B5EF4-FFF2-40B4-BE49-F238E27FC236}">
                <a16:creationId xmlns:a16="http://schemas.microsoft.com/office/drawing/2014/main" id="{2C54EE8E-A381-2D31-2B5E-710084BC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60" y="2824105"/>
            <a:ext cx="1331883" cy="15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3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Create models of the life cycle of animals.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/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Frog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51307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Frog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Egg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Tadpole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(Frog)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5122" name="Picture 2" descr="What Do Frog Eggs Look Like? | Miche Pest Control">
            <a:extLst>
              <a:ext uri="{FF2B5EF4-FFF2-40B4-BE49-F238E27FC236}">
                <a16:creationId xmlns:a16="http://schemas.microsoft.com/office/drawing/2014/main" id="{C6F0FB77-38E7-8BE2-7AA0-16156D98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17" y="3141297"/>
            <a:ext cx="2067271" cy="13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adpole | Definition, Gills, &amp; Facts | Britannica">
            <a:extLst>
              <a:ext uri="{FF2B5EF4-FFF2-40B4-BE49-F238E27FC236}">
                <a16:creationId xmlns:a16="http://schemas.microsoft.com/office/drawing/2014/main" id="{A90E4667-0542-E702-2916-5C91B3F6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84" y="3151232"/>
            <a:ext cx="1868231" cy="12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at is a Frog? | Frog Facts for Kids | Twinkl - Twinkl">
            <a:extLst>
              <a:ext uri="{FF2B5EF4-FFF2-40B4-BE49-F238E27FC236}">
                <a16:creationId xmlns:a16="http://schemas.microsoft.com/office/drawing/2014/main" id="{DF6FD625-BD05-0335-D44D-6C5D233D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39" y="3102810"/>
            <a:ext cx="1763544" cy="13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1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I can identify the fully grown animals and their young.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44C72A-668C-3081-BA6A-F617851D12DC}"/>
              </a:ext>
            </a:extLst>
          </p:cNvPr>
          <p:cNvCxnSpPr/>
          <p:nvPr/>
        </p:nvCxnSpPr>
        <p:spPr>
          <a:xfrm>
            <a:off x="4896465" y="698090"/>
            <a:ext cx="1848464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DD078-02F9-CD28-9D16-858BA0B88418}"/>
              </a:ext>
            </a:extLst>
          </p:cNvPr>
          <p:cNvCxnSpPr>
            <a:cxnSpLocks/>
          </p:cNvCxnSpPr>
          <p:nvPr/>
        </p:nvCxnSpPr>
        <p:spPr>
          <a:xfrm>
            <a:off x="9837173" y="732467"/>
            <a:ext cx="1106129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BD8496-D3A4-AD61-E69F-C10115DE3645}"/>
              </a:ext>
            </a:extLst>
          </p:cNvPr>
          <p:cNvSpPr txBox="1"/>
          <p:nvPr/>
        </p:nvSpPr>
        <p:spPr>
          <a:xfrm>
            <a:off x="0" y="1086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G Primary Penmanship" panose="02000506000000020003" pitchFamily="2" charset="0"/>
              </a:rPr>
              <a:t>  Here are some examples:</a:t>
            </a:r>
            <a:endParaRPr lang="en-US" sz="4000" dirty="0">
              <a:solidFill>
                <a:srgbClr val="00206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54D9A-0A99-A6ED-E206-392B1D61BFCB}"/>
              </a:ext>
            </a:extLst>
          </p:cNvPr>
          <p:cNvSpPr txBox="1"/>
          <p:nvPr/>
        </p:nvSpPr>
        <p:spPr>
          <a:xfrm>
            <a:off x="2074607" y="5528968"/>
            <a:ext cx="2821858" cy="63094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KG Primary Penmanship" panose="02000506000000020003" pitchFamily="2" charset="0"/>
              </a:rPr>
              <a:t>young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BA636-F747-C761-5B36-D0EBCA680A09}"/>
              </a:ext>
            </a:extLst>
          </p:cNvPr>
          <p:cNvSpPr txBox="1"/>
          <p:nvPr/>
        </p:nvSpPr>
        <p:spPr>
          <a:xfrm>
            <a:off x="7145592" y="5574891"/>
            <a:ext cx="2821858" cy="63094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KG Primary Penmanship" panose="02000506000000020003" pitchFamily="2" charset="0"/>
              </a:rPr>
              <a:t>Adult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22416E-67A1-99BD-3882-DC2DEA092AC8}"/>
              </a:ext>
            </a:extLst>
          </p:cNvPr>
          <p:cNvCxnSpPr/>
          <p:nvPr/>
        </p:nvCxnSpPr>
        <p:spPr>
          <a:xfrm>
            <a:off x="5014452" y="3942735"/>
            <a:ext cx="19172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4" name="Picture 6" descr="Baby Chick PNG Images (Transparent HD Photo Clipart)">
            <a:extLst>
              <a:ext uri="{FF2B5EF4-FFF2-40B4-BE49-F238E27FC236}">
                <a16:creationId xmlns:a16="http://schemas.microsoft.com/office/drawing/2014/main" id="{230F68BE-6ED7-C62A-7CAD-FB93ADDB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9" y="2050081"/>
            <a:ext cx="3721509" cy="372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icken PNG image transparent image download, size: 767x761px">
            <a:extLst>
              <a:ext uri="{FF2B5EF4-FFF2-40B4-BE49-F238E27FC236}">
                <a16:creationId xmlns:a16="http://schemas.microsoft.com/office/drawing/2014/main" id="{2E835584-29C9-598E-822B-93CE2D6B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2" y="2192230"/>
            <a:ext cx="3409283" cy="33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3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Create models of the life cycle of animals.</a:t>
            </a:r>
          </a:p>
        </p:txBody>
      </p:sp>
      <p:pic>
        <p:nvPicPr>
          <p:cNvPr id="5122" name="Picture 2" descr="What Do Frog Eggs Look Like? | Miche Pest Control">
            <a:extLst>
              <a:ext uri="{FF2B5EF4-FFF2-40B4-BE49-F238E27FC236}">
                <a16:creationId xmlns:a16="http://schemas.microsoft.com/office/drawing/2014/main" id="{C6F0FB77-38E7-8BE2-7AA0-16156D98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97" y="1285916"/>
            <a:ext cx="2067271" cy="13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adpole | Definition, Gills, &amp; Facts | Britannica">
            <a:extLst>
              <a:ext uri="{FF2B5EF4-FFF2-40B4-BE49-F238E27FC236}">
                <a16:creationId xmlns:a16="http://schemas.microsoft.com/office/drawing/2014/main" id="{A90E4667-0542-E702-2916-5C91B3F6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72" y="4201844"/>
            <a:ext cx="1868231" cy="12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at is a Frog? | Frog Facts for Kids | Twinkl - Twinkl">
            <a:extLst>
              <a:ext uri="{FF2B5EF4-FFF2-40B4-BE49-F238E27FC236}">
                <a16:creationId xmlns:a16="http://schemas.microsoft.com/office/drawing/2014/main" id="{DF6FD625-BD05-0335-D44D-6C5D233D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91" y="4136789"/>
            <a:ext cx="1763544" cy="13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Back with solid fill">
            <a:extLst>
              <a:ext uri="{FF2B5EF4-FFF2-40B4-BE49-F238E27FC236}">
                <a16:creationId xmlns:a16="http://schemas.microsoft.com/office/drawing/2014/main" id="{BDDFD73D-313F-11D7-683E-297A32605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265052">
            <a:off x="6739759" y="2111312"/>
            <a:ext cx="2578161" cy="1410110"/>
          </a:xfrm>
          <a:prstGeom prst="rect">
            <a:avLst/>
          </a:prstGeom>
        </p:spPr>
      </p:pic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138C6320-90DF-6159-88CC-35A9E057E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293900">
            <a:off x="4806919" y="5107669"/>
            <a:ext cx="2578161" cy="1410110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D9523A1D-4EE6-10DF-2D5D-627474CF8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276227">
            <a:off x="2557064" y="2082710"/>
            <a:ext cx="2578161" cy="1410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A21FC-C4C9-787E-4EE7-03603D52FE46}"/>
              </a:ext>
            </a:extLst>
          </p:cNvPr>
          <p:cNvSpPr txBox="1"/>
          <p:nvPr/>
        </p:nvSpPr>
        <p:spPr>
          <a:xfrm>
            <a:off x="4348434" y="3470818"/>
            <a:ext cx="33036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KG Primary Penmanship" panose="02000506000000020003" pitchFamily="2" charset="0"/>
              </a:rPr>
              <a:t>  </a:t>
            </a:r>
            <a:r>
              <a:rPr lang="en-US" sz="3500" b="1" dirty="0">
                <a:solidFill>
                  <a:srgbClr val="002060"/>
                </a:solidFill>
                <a:latin typeface="KG Primary Penmanship" panose="02000506000000020003" pitchFamily="2" charset="0"/>
              </a:rPr>
              <a:t>L</a:t>
            </a:r>
            <a:r>
              <a:rPr lang="en-US" sz="35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ife cycle of a frog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13813-693B-F938-585D-633A250FF75E}"/>
              </a:ext>
            </a:extLst>
          </p:cNvPr>
          <p:cNvSpPr txBox="1"/>
          <p:nvPr/>
        </p:nvSpPr>
        <p:spPr>
          <a:xfrm>
            <a:off x="4876697" y="2611158"/>
            <a:ext cx="20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KG Neatly Printed" panose="02000506000000020003" pitchFamily="2" charset="0"/>
              </a:rPr>
              <a:t>Egg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AF153-0264-8761-6576-88D47A7CED76}"/>
              </a:ext>
            </a:extLst>
          </p:cNvPr>
          <p:cNvSpPr txBox="1"/>
          <p:nvPr/>
        </p:nvSpPr>
        <p:spPr>
          <a:xfrm>
            <a:off x="7652072" y="5489662"/>
            <a:ext cx="1868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KG Neatly Printed" panose="02000506000000020003" pitchFamily="2" charset="0"/>
              </a:rPr>
              <a:t>Tadpole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CCE52-69C8-B15D-75D1-3430A3DD28E1}"/>
              </a:ext>
            </a:extLst>
          </p:cNvPr>
          <p:cNvSpPr txBox="1"/>
          <p:nvPr/>
        </p:nvSpPr>
        <p:spPr>
          <a:xfrm>
            <a:off x="2735491" y="5460846"/>
            <a:ext cx="1763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KG Neatly Printed" panose="02000506000000020003" pitchFamily="2" charset="0"/>
              </a:rPr>
              <a:t>Adult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7D45D-0970-38BC-9C9B-628FE88723F7}"/>
              </a:ext>
            </a:extLst>
          </p:cNvPr>
          <p:cNvSpPr txBox="1"/>
          <p:nvPr/>
        </p:nvSpPr>
        <p:spPr>
          <a:xfrm>
            <a:off x="5163080" y="773345"/>
            <a:ext cx="1494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66FF"/>
                </a:solidFill>
                <a:latin typeface="KG Neatly Printed" panose="02000506000000020003" pitchFamily="2" charset="0"/>
              </a:rPr>
              <a:t>Stage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69794-F7CD-3CD6-ABE0-13C010668B7F}"/>
              </a:ext>
            </a:extLst>
          </p:cNvPr>
          <p:cNvSpPr txBox="1"/>
          <p:nvPr/>
        </p:nvSpPr>
        <p:spPr>
          <a:xfrm>
            <a:off x="7652072" y="3664479"/>
            <a:ext cx="1804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66FF"/>
                </a:solidFill>
                <a:latin typeface="KG Neatly Printed" panose="02000506000000020003" pitchFamily="2" charset="0"/>
              </a:rPr>
              <a:t>Stage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C9D4C-FBD1-6B28-C4E8-0076E08E08F4}"/>
              </a:ext>
            </a:extLst>
          </p:cNvPr>
          <p:cNvSpPr txBox="1"/>
          <p:nvPr/>
        </p:nvSpPr>
        <p:spPr>
          <a:xfrm>
            <a:off x="2735491" y="3625322"/>
            <a:ext cx="1763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66FF"/>
                </a:solidFill>
                <a:latin typeface="KG Neatly Printed" panose="02000506000000020003" pitchFamily="2" charset="0"/>
              </a:rPr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8330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tx2">
              <a:lumMod val="25000"/>
              <a:lumOff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terpillar PNG transparent image download, size: 1024x600px">
            <a:extLst>
              <a:ext uri="{FF2B5EF4-FFF2-40B4-BE49-F238E27FC236}">
                <a16:creationId xmlns:a16="http://schemas.microsoft.com/office/drawing/2014/main" id="{1F8D9533-8940-D66E-0248-6B75A7F92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r="20822"/>
          <a:stretch/>
        </p:blipFill>
        <p:spPr bwMode="auto">
          <a:xfrm>
            <a:off x="2734359" y="1312007"/>
            <a:ext cx="1727378" cy="12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รูปภาพButterfly Png – เลือกดูภาพถ่ายสต็อก เวกเตอร์ และวิดีโอ ...">
            <a:extLst>
              <a:ext uri="{FF2B5EF4-FFF2-40B4-BE49-F238E27FC236}">
                <a16:creationId xmlns:a16="http://schemas.microsoft.com/office/drawing/2014/main" id="{8106AF8C-871D-4019-72FC-423B42A27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605"/>
          <a:stretch/>
        </p:blipFill>
        <p:spPr bwMode="auto">
          <a:xfrm>
            <a:off x="2727544" y="2975536"/>
            <a:ext cx="1727378" cy="157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80,700+ Baby Chick Stock Photos, Pictures &amp; Royalty-Free Images - iStock |  Baby chick white background, Baby chick illustration, Baby chick isolated">
            <a:extLst>
              <a:ext uri="{FF2B5EF4-FFF2-40B4-BE49-F238E27FC236}">
                <a16:creationId xmlns:a16="http://schemas.microsoft.com/office/drawing/2014/main" id="{0423AA44-2F0B-1309-70C3-93A3FAC2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17" y="4812790"/>
            <a:ext cx="1283072" cy="1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hicken PNG Transparent Images Free Download - Pngfre">
            <a:extLst>
              <a:ext uri="{FF2B5EF4-FFF2-40B4-BE49-F238E27FC236}">
                <a16:creationId xmlns:a16="http://schemas.microsoft.com/office/drawing/2014/main" id="{4049383B-16D8-631D-E0CB-EDBB52A8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41" y="993919"/>
            <a:ext cx="1842372" cy="18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adpole transparent PNG - StickPNG">
            <a:extLst>
              <a:ext uri="{FF2B5EF4-FFF2-40B4-BE49-F238E27FC236}">
                <a16:creationId xmlns:a16="http://schemas.microsoft.com/office/drawing/2014/main" id="{C1922157-46FC-5E11-814D-8765B4EB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26" y="2831697"/>
            <a:ext cx="1842373" cy="18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rog">
            <a:extLst>
              <a:ext uri="{FF2B5EF4-FFF2-40B4-BE49-F238E27FC236}">
                <a16:creationId xmlns:a16="http://schemas.microsoft.com/office/drawing/2014/main" id="{BDD81044-7A70-65A5-2936-0216B496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78" y="5138227"/>
            <a:ext cx="1865232" cy="11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Roach PNG transparent image download, size: 419x260px">
            <a:extLst>
              <a:ext uri="{FF2B5EF4-FFF2-40B4-BE49-F238E27FC236}">
                <a16:creationId xmlns:a16="http://schemas.microsoft.com/office/drawing/2014/main" id="{5628D9A5-E9CD-7692-666E-8D3607DD5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"/>
          <a:stretch/>
        </p:blipFill>
        <p:spPr bwMode="auto">
          <a:xfrm>
            <a:off x="8261666" y="3100339"/>
            <a:ext cx="1879879" cy="12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>
            <a:extLst>
              <a:ext uri="{FF2B5EF4-FFF2-40B4-BE49-F238E27FC236}">
                <a16:creationId xmlns:a16="http://schemas.microsoft.com/office/drawing/2014/main" id="{FFB724CB-2786-0D4D-3216-044B937F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7544" y="5087787"/>
            <a:ext cx="1719773" cy="11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Mosquito Larva Images – Browse 4,840 Stock Photos, Vectors, and Video |  Adobe Stock">
            <a:extLst>
              <a:ext uri="{FF2B5EF4-FFF2-40B4-BE49-F238E27FC236}">
                <a16:creationId xmlns:a16="http://schemas.microsoft.com/office/drawing/2014/main" id="{6A72D28F-0989-5115-7D9B-F7A5282F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82" y="1177777"/>
            <a:ext cx="2173636" cy="14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Mosquito PNG transparent image download, size: 2052x1724px">
            <a:extLst>
              <a:ext uri="{FF2B5EF4-FFF2-40B4-BE49-F238E27FC236}">
                <a16:creationId xmlns:a16="http://schemas.microsoft.com/office/drawing/2014/main" id="{D61B273E-2616-00C2-48EF-5E18832F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38" y="4946328"/>
            <a:ext cx="1747077" cy="14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Dog PNG, Dog Transparent Background - FreeIconsPNG">
            <a:extLst>
              <a:ext uri="{FF2B5EF4-FFF2-40B4-BE49-F238E27FC236}">
                <a16:creationId xmlns:a16="http://schemas.microsoft.com/office/drawing/2014/main" id="{418E8097-21D7-0E54-BCE2-5EC20C5B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53" y="2935850"/>
            <a:ext cx="1127018" cy="16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Puppy PNG Transparent Images - PNG All">
            <a:extLst>
              <a:ext uri="{FF2B5EF4-FFF2-40B4-BE49-F238E27FC236}">
                <a16:creationId xmlns:a16="http://schemas.microsoft.com/office/drawing/2014/main" id="{C2E1901D-0677-8854-7A6E-7E7153D6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72" y="1063200"/>
            <a:ext cx="1291635" cy="17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BD8496-D3A4-AD61-E69F-C10115DE3645}"/>
              </a:ext>
            </a:extLst>
          </p:cNvPr>
          <p:cNvSpPr txBox="1"/>
          <p:nvPr/>
        </p:nvSpPr>
        <p:spPr>
          <a:xfrm>
            <a:off x="0" y="463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G Primary Penmanship" panose="02000506000000020003" pitchFamily="2" charset="0"/>
              </a:rPr>
              <a:t>  Game Time: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Let’s match the fully grown animals to their young.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265F3-D7D4-8F12-1E88-9F22B03F478E}"/>
              </a:ext>
            </a:extLst>
          </p:cNvPr>
          <p:cNvSpPr/>
          <p:nvPr/>
        </p:nvSpPr>
        <p:spPr>
          <a:xfrm>
            <a:off x="2663687" y="993919"/>
            <a:ext cx="1800000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3403D-6D95-DED9-B2D7-9704112D2451}"/>
              </a:ext>
            </a:extLst>
          </p:cNvPr>
          <p:cNvSpPr/>
          <p:nvPr/>
        </p:nvSpPr>
        <p:spPr>
          <a:xfrm>
            <a:off x="4552122" y="993919"/>
            <a:ext cx="1800000" cy="18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339DC-2415-4E6C-32DB-9BA8FA093944}"/>
              </a:ext>
            </a:extLst>
          </p:cNvPr>
          <p:cNvSpPr/>
          <p:nvPr/>
        </p:nvSpPr>
        <p:spPr>
          <a:xfrm>
            <a:off x="6440557" y="993919"/>
            <a:ext cx="1800000" cy="1800000"/>
          </a:xfrm>
          <a:prstGeom prst="rect">
            <a:avLst/>
          </a:prstGeom>
          <a:solidFill>
            <a:srgbClr val="CC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3DF75-4FB4-BE6C-3516-E16CEB335CAE}"/>
              </a:ext>
            </a:extLst>
          </p:cNvPr>
          <p:cNvSpPr/>
          <p:nvPr/>
        </p:nvSpPr>
        <p:spPr>
          <a:xfrm>
            <a:off x="8328992" y="993919"/>
            <a:ext cx="1800000" cy="1800000"/>
          </a:xfrm>
          <a:prstGeom prst="rect">
            <a:avLst/>
          </a:prstGeom>
          <a:solidFill>
            <a:srgbClr val="DEDE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C5607-7932-0A4A-9A5F-C8E7BD52E4D2}"/>
              </a:ext>
            </a:extLst>
          </p:cNvPr>
          <p:cNvSpPr/>
          <p:nvPr/>
        </p:nvSpPr>
        <p:spPr>
          <a:xfrm>
            <a:off x="2667002" y="2865787"/>
            <a:ext cx="1800000" cy="18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BF84B0-ACB6-1B65-DEE7-200DA5C743A3}"/>
              </a:ext>
            </a:extLst>
          </p:cNvPr>
          <p:cNvSpPr/>
          <p:nvPr/>
        </p:nvSpPr>
        <p:spPr>
          <a:xfrm>
            <a:off x="4555437" y="2865787"/>
            <a:ext cx="1800000" cy="1800000"/>
          </a:xfrm>
          <a:prstGeom prst="rect">
            <a:avLst/>
          </a:prstGeom>
          <a:solidFill>
            <a:srgbClr val="00B0F0"/>
          </a:solidFill>
          <a:ln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43BFCB-6A9E-7A3F-4113-2F8158998BE2}"/>
              </a:ext>
            </a:extLst>
          </p:cNvPr>
          <p:cNvSpPr/>
          <p:nvPr/>
        </p:nvSpPr>
        <p:spPr>
          <a:xfrm>
            <a:off x="6443872" y="2865787"/>
            <a:ext cx="1800000" cy="180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C619B2-BFDF-EA9C-BCDF-332A2D66AE56}"/>
              </a:ext>
            </a:extLst>
          </p:cNvPr>
          <p:cNvSpPr/>
          <p:nvPr/>
        </p:nvSpPr>
        <p:spPr>
          <a:xfrm>
            <a:off x="8332307" y="2865787"/>
            <a:ext cx="1800000" cy="1800000"/>
          </a:xfrm>
          <a:prstGeom prst="rect">
            <a:avLst/>
          </a:prstGeom>
          <a:solidFill>
            <a:srgbClr val="78B83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162545-4D09-1703-D9E0-B5FEBF25013E}"/>
              </a:ext>
            </a:extLst>
          </p:cNvPr>
          <p:cNvSpPr/>
          <p:nvPr/>
        </p:nvSpPr>
        <p:spPr>
          <a:xfrm>
            <a:off x="2647422" y="4754220"/>
            <a:ext cx="1800000" cy="18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BB721C-F8C9-8194-17BE-895B10948300}"/>
              </a:ext>
            </a:extLst>
          </p:cNvPr>
          <p:cNvSpPr/>
          <p:nvPr/>
        </p:nvSpPr>
        <p:spPr>
          <a:xfrm>
            <a:off x="4565375" y="4754220"/>
            <a:ext cx="180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J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10E5E0-566C-621F-F458-6420AB1F9054}"/>
              </a:ext>
            </a:extLst>
          </p:cNvPr>
          <p:cNvSpPr/>
          <p:nvPr/>
        </p:nvSpPr>
        <p:spPr>
          <a:xfrm>
            <a:off x="6453810" y="4754220"/>
            <a:ext cx="1800000" cy="180000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1B1C34-D06D-25D2-662F-B578283C8046}"/>
              </a:ext>
            </a:extLst>
          </p:cNvPr>
          <p:cNvSpPr/>
          <p:nvPr/>
        </p:nvSpPr>
        <p:spPr>
          <a:xfrm>
            <a:off x="8342245" y="4754220"/>
            <a:ext cx="1800000" cy="18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Primary Penmanship" panose="02000506000000020003" pitchFamily="2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868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Page 39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Draw lines to match the fully grown animals to their young.</a:t>
            </a:r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0A287E29-844B-34D4-F3B9-8AF04D5BB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/>
          <a:stretch/>
        </p:blipFill>
        <p:spPr>
          <a:xfrm rot="16200000">
            <a:off x="3282851" y="-1092503"/>
            <a:ext cx="5921264" cy="997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665AA-ED6F-B187-90C7-88DA3B94E93C}"/>
              </a:ext>
            </a:extLst>
          </p:cNvPr>
          <p:cNvCxnSpPr>
            <a:cxnSpLocks/>
          </p:cNvCxnSpPr>
          <p:nvPr/>
        </p:nvCxnSpPr>
        <p:spPr>
          <a:xfrm>
            <a:off x="2320413" y="2959510"/>
            <a:ext cx="2379406" cy="1199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4A3C04-4C13-D265-7AD0-46733B664377}"/>
              </a:ext>
            </a:extLst>
          </p:cNvPr>
          <p:cNvCxnSpPr>
            <a:cxnSpLocks/>
          </p:cNvCxnSpPr>
          <p:nvPr/>
        </p:nvCxnSpPr>
        <p:spPr>
          <a:xfrm>
            <a:off x="4655574" y="3013587"/>
            <a:ext cx="2413820" cy="11454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4E3201-E084-D249-574B-E61993058CCE}"/>
              </a:ext>
            </a:extLst>
          </p:cNvPr>
          <p:cNvCxnSpPr>
            <a:cxnSpLocks/>
          </p:cNvCxnSpPr>
          <p:nvPr/>
        </p:nvCxnSpPr>
        <p:spPr>
          <a:xfrm>
            <a:off x="7069394" y="3013587"/>
            <a:ext cx="2290916" cy="11454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ADEE5F-C6CA-AE51-C58D-9469EADB1669}"/>
              </a:ext>
            </a:extLst>
          </p:cNvPr>
          <p:cNvCxnSpPr>
            <a:cxnSpLocks/>
          </p:cNvCxnSpPr>
          <p:nvPr/>
        </p:nvCxnSpPr>
        <p:spPr>
          <a:xfrm flipH="1">
            <a:off x="2364658" y="3013587"/>
            <a:ext cx="6995652" cy="11454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1</a:t>
            </a:r>
            <a:r>
              <a:rPr lang="en-US" sz="3000" dirty="0">
                <a:latin typeface="KG Primary Penmanship" panose="02000506000000020003" pitchFamily="2" charset="0"/>
              </a:rPr>
              <a:t>: Watch a video and rearrange the given pictures into the correct stages.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67828"/>
              </p:ext>
            </p:extLst>
          </p:nvPr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Ladybug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74997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Ladybug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4098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7C279E23-4380-A911-6F2A-0F527DE2C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1" r="78586" b="13042"/>
          <a:stretch/>
        </p:blipFill>
        <p:spPr bwMode="auto">
          <a:xfrm>
            <a:off x="7723449" y="5738277"/>
            <a:ext cx="1325817" cy="12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7A329FDB-C7BD-D8D3-30DF-D18B93C3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733" r="52883" b="15162"/>
          <a:stretch/>
        </p:blipFill>
        <p:spPr bwMode="auto">
          <a:xfrm>
            <a:off x="5567127" y="5669141"/>
            <a:ext cx="935751" cy="11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62503968-A299-1FA1-F548-115214DB8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7" t="5853" r="30307" b="13042"/>
          <a:stretch/>
        </p:blipFill>
        <p:spPr bwMode="auto">
          <a:xfrm>
            <a:off x="10269837" y="5684275"/>
            <a:ext cx="853785" cy="12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33827FF5-B00D-0BC1-8EFC-39EC9A551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5853" b="13042"/>
          <a:stretch/>
        </p:blipFill>
        <p:spPr bwMode="auto">
          <a:xfrm>
            <a:off x="3341165" y="5725859"/>
            <a:ext cx="1094759" cy="11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videos: “The life cycle of a ladybug”.</a:t>
            </a:r>
          </a:p>
        </p:txBody>
      </p:sp>
      <p:pic>
        <p:nvPicPr>
          <p:cNvPr id="6" name="Online Media 5" title="Life cycle of a Ladybug HD || Ladybug life cycle || From eggs to adults || By Hugs of life ||">
            <a:hlinkClick r:id="" action="ppaction://media"/>
            <a:extLst>
              <a:ext uri="{FF2B5EF4-FFF2-40B4-BE49-F238E27FC236}">
                <a16:creationId xmlns:a16="http://schemas.microsoft.com/office/drawing/2014/main" id="{0C7C9C75-7D84-B08F-07E1-C5BC7D08A7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7296" y="842289"/>
            <a:ext cx="10655607" cy="60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1</a:t>
            </a:r>
            <a:r>
              <a:rPr lang="en-US" sz="3000" dirty="0">
                <a:latin typeface="KG Primary Penmanship" panose="02000506000000020003" pitchFamily="2" charset="0"/>
              </a:rPr>
              <a:t>: Watch a video and rearrange the given pictures into the correct stages.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/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Ladybug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48643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Ladybug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name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4098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7C279E23-4380-A911-6F2A-0F527DE2C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1" r="78586" b="13042"/>
          <a:stretch/>
        </p:blipFill>
        <p:spPr bwMode="auto">
          <a:xfrm>
            <a:off x="3060946" y="3055007"/>
            <a:ext cx="1491390" cy="13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7A329FDB-C7BD-D8D3-30DF-D18B93C3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733" r="52883" b="15162"/>
          <a:stretch/>
        </p:blipFill>
        <p:spPr bwMode="auto">
          <a:xfrm>
            <a:off x="5557295" y="3055007"/>
            <a:ext cx="935751" cy="11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62503968-A299-1FA1-F548-115214DB8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7" t="5853" r="30307" b="13042"/>
          <a:stretch/>
        </p:blipFill>
        <p:spPr bwMode="auto">
          <a:xfrm>
            <a:off x="7808586" y="2976745"/>
            <a:ext cx="1037260" cy="14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33827FF5-B00D-0BC1-8EFC-39EC9A551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5853" b="13042"/>
          <a:stretch/>
        </p:blipFill>
        <p:spPr bwMode="auto">
          <a:xfrm>
            <a:off x="9909114" y="3055007"/>
            <a:ext cx="1319324" cy="1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688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CFE8D-598E-03E3-751B-F1FF2AD791B7}"/>
              </a:ext>
            </a:extLst>
          </p:cNvPr>
          <p:cNvSpPr txBox="1"/>
          <p:nvPr/>
        </p:nvSpPr>
        <p:spPr>
          <a:xfrm>
            <a:off x="0" y="7424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7CB561-1037-55B3-90D5-F2684CC9D2EC}"/>
              </a:ext>
            </a:extLst>
          </p:cNvPr>
          <p:cNvGraphicFramePr>
            <a:graphicFrameLocks noGrp="1"/>
          </p:cNvGraphicFramePr>
          <p:nvPr/>
        </p:nvGraphicFramePr>
        <p:xfrm>
          <a:off x="521110" y="1484598"/>
          <a:ext cx="11149780" cy="29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583464355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69713060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012318674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25190302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1964813559"/>
                    </a:ext>
                  </a:extLst>
                </a:gridCol>
              </a:tblGrid>
              <a:tr h="796486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Animal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KG Primary Penmanship" panose="02000506000000020003" pitchFamily="2" charset="0"/>
                        </a:rPr>
                        <a:t>Stages in their life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773926"/>
                  </a:ext>
                </a:extLst>
              </a:tr>
              <a:tr h="8259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Stage 1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2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3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Stage 4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41302"/>
                  </a:ext>
                </a:extLst>
              </a:tr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KG Primary Penmanship" panose="02000506000000020003" pitchFamily="2" charset="0"/>
                        </a:rPr>
                        <a:t>Ladybug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picture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4711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7D072-E87F-1CDA-9E55-8B31B5E0A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90193"/>
              </p:ext>
            </p:extLst>
          </p:nvPr>
        </p:nvGraphicFramePr>
        <p:xfrm>
          <a:off x="521110" y="4414684"/>
          <a:ext cx="11149780" cy="1307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956">
                  <a:extLst>
                    <a:ext uri="{9D8B030D-6E8A-4147-A177-3AD203B41FA5}">
                      <a16:colId xmlns:a16="http://schemas.microsoft.com/office/drawing/2014/main" val="2908122939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2482501271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84554236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166697517"/>
                    </a:ext>
                  </a:extLst>
                </a:gridCol>
                <a:gridCol w="2229956">
                  <a:extLst>
                    <a:ext uri="{9D8B030D-6E8A-4147-A177-3AD203B41FA5}">
                      <a16:colId xmlns:a16="http://schemas.microsoft.com/office/drawing/2014/main" val="3830178573"/>
                    </a:ext>
                  </a:extLst>
                </a:gridCol>
              </a:tblGrid>
              <a:tr h="1307690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Ladybug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Egg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Larva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Pupa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KG Primary Penmanship" panose="02000506000000020003" pitchFamily="2" charset="0"/>
                          <a:ea typeface="+mn-ea"/>
                          <a:cs typeface="+mn-cs"/>
                        </a:rPr>
                        <a:t>Adult (Ladybug)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4683"/>
                  </a:ext>
                </a:extLst>
              </a:tr>
            </a:tbl>
          </a:graphicData>
        </a:graphic>
      </p:graphicFrame>
      <p:pic>
        <p:nvPicPr>
          <p:cNvPr id="4098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7C279E23-4380-A911-6F2A-0F527DE2C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1" r="78586" b="13042"/>
          <a:stretch/>
        </p:blipFill>
        <p:spPr bwMode="auto">
          <a:xfrm>
            <a:off x="3060946" y="3055007"/>
            <a:ext cx="1491390" cy="13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7A329FDB-C7BD-D8D3-30DF-D18B93C3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733" r="52883" b="15162"/>
          <a:stretch/>
        </p:blipFill>
        <p:spPr bwMode="auto">
          <a:xfrm>
            <a:off x="5557295" y="3055007"/>
            <a:ext cx="935751" cy="11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62503968-A299-1FA1-F548-115214DB8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7" t="5853" r="30307" b="13042"/>
          <a:stretch/>
        </p:blipFill>
        <p:spPr bwMode="auto">
          <a:xfrm>
            <a:off x="7808586" y="2976745"/>
            <a:ext cx="1037260" cy="14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,336 Ladybug Larva Images, Stock Photos, and Vectors | Shutterstock">
            <a:extLst>
              <a:ext uri="{FF2B5EF4-FFF2-40B4-BE49-F238E27FC236}">
                <a16:creationId xmlns:a16="http://schemas.microsoft.com/office/drawing/2014/main" id="{33827FF5-B00D-0BC1-8EFC-39EC9A551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5853" b="13042"/>
          <a:stretch/>
        </p:blipFill>
        <p:spPr bwMode="auto">
          <a:xfrm>
            <a:off x="9909114" y="3055007"/>
            <a:ext cx="1319324" cy="1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D7D90-C9F5-F887-5ABC-6481164934E5}"/>
              </a:ext>
            </a:extLst>
          </p:cNvPr>
          <p:cNvSpPr txBox="1"/>
          <p:nvPr/>
        </p:nvSpPr>
        <p:spPr>
          <a:xfrm>
            <a:off x="0" y="76207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 Group work: </a:t>
            </a:r>
            <a:r>
              <a:rPr lang="en-US" sz="4000" dirty="0">
                <a:latin typeface="KG Primary Penmanship" panose="02000506000000020003" pitchFamily="2" charset="0"/>
              </a:rPr>
              <a:t>Make a group of five.</a:t>
            </a:r>
            <a:endParaRPr lang="en-US" sz="4000" dirty="0">
              <a:solidFill>
                <a:srgbClr val="00206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8A5A2-4EB3-782F-206E-D0C49B71E6D8}"/>
              </a:ext>
            </a:extLst>
          </p:cNvPr>
          <p:cNvSpPr txBox="1"/>
          <p:nvPr/>
        </p:nvSpPr>
        <p:spPr>
          <a:xfrm>
            <a:off x="98323" y="141100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1</a:t>
            </a:r>
            <a:r>
              <a:rPr lang="en-US" sz="3000" dirty="0">
                <a:latin typeface="KG Primary Penmanship" panose="02000506000000020003" pitchFamily="2" charset="0"/>
              </a:rPr>
              <a:t>: Each group will get 1 animal, 1 table to record the data.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EA5420-1560-D29F-CF72-E5BE6269E235}"/>
              </a:ext>
            </a:extLst>
          </p:cNvPr>
          <p:cNvSpPr txBox="1"/>
          <p:nvPr/>
        </p:nvSpPr>
        <p:spPr>
          <a:xfrm>
            <a:off x="0" y="541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Activity 2</a:t>
            </a:r>
            <a:r>
              <a:rPr lang="en-US" sz="4000" dirty="0">
                <a:latin typeface="KG Primary Penmanship" panose="02000506000000020003" pitchFamily="2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Watch the videos of the life cycle</a:t>
            </a:r>
            <a:r>
              <a:rPr lang="th-TH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KG Primary Penmanship" panose="02000506000000020003" pitchFamily="2" charset="0"/>
              </a:rPr>
              <a:t>record the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B7756-C359-21C6-0569-9719B3343BA4}"/>
              </a:ext>
            </a:extLst>
          </p:cNvPr>
          <p:cNvSpPr txBox="1"/>
          <p:nvPr/>
        </p:nvSpPr>
        <p:spPr>
          <a:xfrm>
            <a:off x="98323" y="2404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3</a:t>
            </a:r>
            <a:r>
              <a:rPr lang="en-US" sz="3000" dirty="0">
                <a:latin typeface="KG Primary Penmanship" panose="02000506000000020003" pitchFamily="2" charset="0"/>
              </a:rPr>
              <a:t>: Place the given texts below each picture to describe the picture.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954F7-D04A-E46B-DFB4-B9F35E3543B6}"/>
              </a:ext>
            </a:extLst>
          </p:cNvPr>
          <p:cNvSpPr txBox="1"/>
          <p:nvPr/>
        </p:nvSpPr>
        <p:spPr>
          <a:xfrm>
            <a:off x="98323" y="19223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G Primary Penmanship" panose="02000506000000020003" pitchFamily="2" charset="0"/>
              </a:rPr>
              <a:t>  </a:t>
            </a:r>
            <a:r>
              <a:rPr lang="en-US" sz="3000" b="1" dirty="0">
                <a:latin typeface="KG Primary Penmanship" panose="02000506000000020003" pitchFamily="2" charset="0"/>
              </a:rPr>
              <a:t>Step 2</a:t>
            </a:r>
            <a:r>
              <a:rPr lang="en-US" sz="3000" dirty="0">
                <a:latin typeface="KG Primary Penmanship" panose="02000506000000020003" pitchFamily="2" charset="0"/>
              </a:rPr>
              <a:t>: Watch a video and rearrange the given pictures into the correct stages.</a:t>
            </a:r>
          </a:p>
        </p:txBody>
      </p:sp>
    </p:spTree>
    <p:extLst>
      <p:ext uri="{BB962C8B-B14F-4D97-AF65-F5344CB8AC3E}">
        <p14:creationId xmlns:p14="http://schemas.microsoft.com/office/powerpoint/2010/main" val="124964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800</Words>
  <Application>Microsoft Office PowerPoint</Application>
  <PresentationFormat>Widescreen</PresentationFormat>
  <Paragraphs>208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KG Neatly Printed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Napapatch Niyom</dc:creator>
  <cp:lastModifiedBy>Napapatch Niyom</cp:lastModifiedBy>
  <cp:revision>6</cp:revision>
  <dcterms:created xsi:type="dcterms:W3CDTF">2024-07-29T10:39:30Z</dcterms:created>
  <dcterms:modified xsi:type="dcterms:W3CDTF">2024-07-30T03:56:09Z</dcterms:modified>
</cp:coreProperties>
</file>