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380" r:id="rId2"/>
    <p:sldId id="375" r:id="rId3"/>
    <p:sldId id="376" r:id="rId4"/>
    <p:sldId id="377" r:id="rId5"/>
    <p:sldId id="378" r:id="rId6"/>
    <p:sldId id="370" r:id="rId7"/>
    <p:sldId id="371" r:id="rId8"/>
    <p:sldId id="372" r:id="rId9"/>
    <p:sldId id="373" r:id="rId10"/>
    <p:sldId id="374" r:id="rId11"/>
    <p:sldId id="381" r:id="rId12"/>
    <p:sldId id="382" r:id="rId13"/>
    <p:sldId id="38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5884"/>
  </p:normalViewPr>
  <p:slideViewPr>
    <p:cSldViewPr snapToGrid="0">
      <p:cViewPr varScale="1">
        <p:scale>
          <a:sx n="85" d="100"/>
          <a:sy n="85" d="100"/>
        </p:scale>
        <p:origin x="42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C4870-F1E7-6E46-980B-A5DBC041F007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1F4CA-8F97-A943-97C7-BB90AF77A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50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7" name="Google Shape;32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28496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5" name="Google Shape;41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475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7" name="Google Shape;32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97512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7" name="Google Shape;33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3197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5" name="Google Shape;35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8492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4" name="Google Shape;36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81120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5" name="Google Shape;37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36540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5" name="Google Shape;38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40496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5" name="Google Shape;39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74149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5" name="Google Shape;40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20166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9204DFF-52B5-8B40-8745-951746E4494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8255023-3037-7E44-826D-870B485C954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227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4DFF-52B5-8B40-8745-951746E4494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5023-3037-7E44-826D-870B485C9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79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4DFF-52B5-8B40-8745-951746E4494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5023-3037-7E44-826D-870B485C954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6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4DFF-52B5-8B40-8745-951746E4494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5023-3037-7E44-826D-870B485C954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260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4DFF-52B5-8B40-8745-951746E4494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5023-3037-7E44-826D-870B485C9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0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4DFF-52B5-8B40-8745-951746E4494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5023-3037-7E44-826D-870B485C954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665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4DFF-52B5-8B40-8745-951746E4494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5023-3037-7E44-826D-870B485C954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696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4DFF-52B5-8B40-8745-951746E4494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5023-3037-7E44-826D-870B485C954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81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4DFF-52B5-8B40-8745-951746E4494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5023-3037-7E44-826D-870B485C954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628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4DFF-52B5-8B40-8745-951746E4494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5023-3037-7E44-826D-870B485C9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86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4DFF-52B5-8B40-8745-951746E4494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5023-3037-7E44-826D-870B485C954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738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4DFF-52B5-8B40-8745-951746E4494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5023-3037-7E44-826D-870B485C9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21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4DFF-52B5-8B40-8745-951746E4494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5023-3037-7E44-826D-870B485C954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60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4DFF-52B5-8B40-8745-951746E4494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5023-3037-7E44-826D-870B485C954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16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4DFF-52B5-8B40-8745-951746E4494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5023-3037-7E44-826D-870B485C9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1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4DFF-52B5-8B40-8745-951746E4494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5023-3037-7E44-826D-870B485C954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36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04DFF-52B5-8B40-8745-951746E4494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55023-3037-7E44-826D-870B485C9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73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204DFF-52B5-8B40-8745-951746E4494F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255023-3037-7E44-826D-870B485C9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0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330;p33">
            <a:extLst>
              <a:ext uri="{FF2B5EF4-FFF2-40B4-BE49-F238E27FC236}">
                <a16:creationId xmlns:a16="http://schemas.microsoft.com/office/drawing/2014/main" id="{45EEE4F3-4CE0-5165-281E-D0ABDA872BF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005BB52-D407-0CB7-D069-E8A81783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687" y="309403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/>
              <a:t>COUNTRIES, NATIONALITIES, AND LANGUAGES</a:t>
            </a:r>
          </a:p>
        </p:txBody>
      </p:sp>
    </p:spTree>
    <p:extLst>
      <p:ext uri="{BB962C8B-B14F-4D97-AF65-F5344CB8AC3E}">
        <p14:creationId xmlns:p14="http://schemas.microsoft.com/office/powerpoint/2010/main" val="3325167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4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419" name="Google Shape;419;p42"/>
          <p:cNvSpPr txBox="1"/>
          <p:nvPr/>
        </p:nvSpPr>
        <p:spPr>
          <a:xfrm>
            <a:off x="1165778" y="25003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Country: Vietnam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0" name="Google Shape;420;p42" descr="3,194 Vietnam Flag Stock Photos, Pictures &amp;amp; Royalty-Free Images - iStoc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6064" y="1333500"/>
            <a:ext cx="3393186" cy="2446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42" descr="Malaysia, Vietnam, Cambodia. Men And Women In National Dress. Set Of Asian  People Wearing Ethnic Traditional Costume. Isolated Cartoon Characters.  Southeast Asia. Royalty Free Cliparts, Vectors, And Stock Illustration.  Image 152384451."/>
          <p:cNvPicPr preferRelativeResize="0"/>
          <p:nvPr/>
        </p:nvPicPr>
        <p:blipFill rotWithShape="1">
          <a:blip r:embed="rId5">
            <a:alphaModFix/>
          </a:blip>
          <a:srcRect l="33478" r="34239" b="16317"/>
          <a:stretch/>
        </p:blipFill>
        <p:spPr>
          <a:xfrm>
            <a:off x="8083296" y="855662"/>
            <a:ext cx="2942926" cy="3557842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42"/>
          <p:cNvSpPr txBox="1"/>
          <p:nvPr/>
        </p:nvSpPr>
        <p:spPr>
          <a:xfrm>
            <a:off x="6751156" y="726844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highlight>
                  <a:srgbClr val="E3796D"/>
                </a:highlight>
                <a:latin typeface="Comic Sans MS"/>
                <a:ea typeface="Comic Sans MS"/>
                <a:cs typeface="Comic Sans MS"/>
                <a:sym typeface="Comic Sans MS"/>
              </a:rPr>
              <a:t>Nationality: Vietnamese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333;p33">
            <a:extLst>
              <a:ext uri="{FF2B5EF4-FFF2-40B4-BE49-F238E27FC236}">
                <a16:creationId xmlns:a16="http://schemas.microsoft.com/office/drawing/2014/main" id="{609F8747-C955-F4BB-07D8-75B0A2EA1169}"/>
              </a:ext>
            </a:extLst>
          </p:cNvPr>
          <p:cNvSpPr txBox="1"/>
          <p:nvPr/>
        </p:nvSpPr>
        <p:spPr>
          <a:xfrm>
            <a:off x="6612834" y="3811822"/>
            <a:ext cx="526217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 dirty="0">
              <a:solidFill>
                <a:schemeClr val="dk1"/>
              </a:solidFill>
              <a:highlight>
                <a:srgbClr val="00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chemeClr val="dk1"/>
                </a:solidFill>
                <a:highlight>
                  <a:srgbClr val="00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Language:</a:t>
            </a:r>
            <a:endParaRPr sz="1400" b="0" i="0" u="none" strike="noStrike" cap="none" dirty="0">
              <a:solidFill>
                <a:srgbClr val="000000"/>
              </a:solidFill>
              <a:highlight>
                <a:srgbClr val="00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1370C1-3FD0-F8FD-AFA4-2CAF829C8083}"/>
              </a:ext>
            </a:extLst>
          </p:cNvPr>
          <p:cNvSpPr txBox="1"/>
          <p:nvPr/>
        </p:nvSpPr>
        <p:spPr>
          <a:xfrm>
            <a:off x="6953956" y="5042502"/>
            <a:ext cx="44089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tx1"/>
                </a:solidFill>
                <a:highlight>
                  <a:srgbClr val="00FFFF"/>
                </a:highlight>
                <a:latin typeface="Comic Sans MS" panose="030F0902030302020204" pitchFamily="66" charset="0"/>
              </a:rPr>
              <a:t>Vietnamese  </a:t>
            </a:r>
            <a:endParaRPr lang="en-US" sz="4800" b="1" dirty="0">
              <a:solidFill>
                <a:schemeClr val="tx1"/>
              </a:solidFill>
              <a:highlight>
                <a:srgbClr val="00FFFF"/>
              </a:highlight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003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30;p43" descr="Indonesian Flags (Indonesia) from The World Flag Database | Indonesian flag,  Indonesia flag, Monaco flag">
            <a:extLst>
              <a:ext uri="{FF2B5EF4-FFF2-40B4-BE49-F238E27FC236}">
                <a16:creationId xmlns:a16="http://schemas.microsoft.com/office/drawing/2014/main" id="{A768B9B8-FE47-DDC7-39F9-5AB7A0EA5DF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5401" y="2556932"/>
            <a:ext cx="3067050" cy="20979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12AD732-B29B-FDE2-1012-A74458727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language is spoken in Indonesia?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322BE5-38A7-7808-A476-67085017C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    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5400" b="1" dirty="0"/>
              <a:t>                                          </a:t>
            </a:r>
            <a:r>
              <a:rPr lang="en-US" sz="5400" b="1" i="1" dirty="0">
                <a:latin typeface="Print Bold" panose="02000000000000000000" pitchFamily="2" charset="0"/>
              </a:rPr>
              <a:t>Indonesian is spoken in Indonesia.</a:t>
            </a:r>
          </a:p>
        </p:txBody>
      </p:sp>
    </p:spTree>
    <p:extLst>
      <p:ext uri="{BB962C8B-B14F-4D97-AF65-F5344CB8AC3E}">
        <p14:creationId xmlns:p14="http://schemas.microsoft.com/office/powerpoint/2010/main" val="1954013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53A9B-22FC-2F5C-0AB5-420187EA0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language is spoken in China?</a:t>
            </a:r>
          </a:p>
        </p:txBody>
      </p:sp>
      <p:pic>
        <p:nvPicPr>
          <p:cNvPr id="4" name="Google Shape;487;p49">
            <a:extLst>
              <a:ext uri="{FF2B5EF4-FFF2-40B4-BE49-F238E27FC236}">
                <a16:creationId xmlns:a16="http://schemas.microsoft.com/office/drawing/2014/main" id="{570F0268-DA94-89A4-89E4-8877322D060D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196585" y="2485745"/>
            <a:ext cx="4975817" cy="331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4722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C1D37-9C57-5E87-7CE5-3C61396F3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language is spoken in Japan?</a:t>
            </a:r>
          </a:p>
        </p:txBody>
      </p:sp>
      <p:pic>
        <p:nvPicPr>
          <p:cNvPr id="4" name="Google Shape;358;p36">
            <a:extLst>
              <a:ext uri="{FF2B5EF4-FFF2-40B4-BE49-F238E27FC236}">
                <a16:creationId xmlns:a16="http://schemas.microsoft.com/office/drawing/2014/main" id="{EC79076C-32AB-0D75-816C-3CF4E45E5025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073074" y="2629180"/>
            <a:ext cx="4979924" cy="331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8726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3"/>
          <p:cNvSpPr txBox="1">
            <a:spLocks noGrp="1"/>
          </p:cNvSpPr>
          <p:nvPr>
            <p:ph type="title"/>
          </p:nvPr>
        </p:nvSpPr>
        <p:spPr>
          <a:xfrm>
            <a:off x="6612834" y="311288"/>
            <a:ext cx="3561522" cy="855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ct val="100000"/>
              <a:buFont typeface="arial"/>
              <a:buNone/>
            </a:pPr>
            <a:br>
              <a:rPr lang="en-US" b="1" i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1" i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Cambodian</a:t>
            </a:r>
            <a:endParaRPr/>
          </a:p>
        </p:txBody>
      </p:sp>
      <p:pic>
        <p:nvPicPr>
          <p:cNvPr id="330" name="Google Shape;330;p33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617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3" descr="128 Cambodia traditional costume Vector Images, Cambodia traditional  costume Illustrations | Depositphoto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07719" y="847744"/>
            <a:ext cx="3561522" cy="35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3" descr="Flag of Cambodia - Wikip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54029" y="1202243"/>
            <a:ext cx="3405529" cy="2412301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3"/>
          <p:cNvSpPr txBox="1"/>
          <p:nvPr/>
        </p:nvSpPr>
        <p:spPr>
          <a:xfrm>
            <a:off x="6612834" y="125065"/>
            <a:ext cx="526217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 dirty="0">
              <a:solidFill>
                <a:schemeClr val="dk1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highlight>
                  <a:srgbClr val="E3796D"/>
                </a:highlight>
                <a:latin typeface="Comic Sans MS"/>
                <a:ea typeface="Comic Sans MS"/>
                <a:cs typeface="Comic Sans MS"/>
                <a:sym typeface="Comic Sans MS"/>
              </a:rPr>
              <a:t>Nationality: Cambodian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3"/>
          <p:cNvSpPr txBox="1"/>
          <p:nvPr/>
        </p:nvSpPr>
        <p:spPr>
          <a:xfrm>
            <a:off x="0" y="582313"/>
            <a:ext cx="635317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Country:  Cambodia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33;p33">
            <a:extLst>
              <a:ext uri="{FF2B5EF4-FFF2-40B4-BE49-F238E27FC236}">
                <a16:creationId xmlns:a16="http://schemas.microsoft.com/office/drawing/2014/main" id="{FB06DAFD-C00F-4915-64C9-17268E8D06A2}"/>
              </a:ext>
            </a:extLst>
          </p:cNvPr>
          <p:cNvSpPr txBox="1"/>
          <p:nvPr/>
        </p:nvSpPr>
        <p:spPr>
          <a:xfrm>
            <a:off x="6612834" y="3811822"/>
            <a:ext cx="526217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 dirty="0">
              <a:solidFill>
                <a:schemeClr val="dk1"/>
              </a:solidFill>
              <a:highlight>
                <a:srgbClr val="00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chemeClr val="dk1"/>
                </a:solidFill>
                <a:highlight>
                  <a:srgbClr val="00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Language:</a:t>
            </a:r>
            <a:endParaRPr sz="1400" b="0" i="0" u="none" strike="noStrike" cap="none" dirty="0">
              <a:solidFill>
                <a:srgbClr val="000000"/>
              </a:solidFill>
              <a:highlight>
                <a:srgbClr val="00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22C152-4BC8-0C43-F4B1-ADA5C2B03303}"/>
              </a:ext>
            </a:extLst>
          </p:cNvPr>
          <p:cNvSpPr txBox="1"/>
          <p:nvPr/>
        </p:nvSpPr>
        <p:spPr>
          <a:xfrm>
            <a:off x="9243921" y="5042502"/>
            <a:ext cx="21190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i="0" dirty="0">
                <a:solidFill>
                  <a:schemeClr val="tx1"/>
                </a:solidFill>
                <a:effectLst/>
                <a:highlight>
                  <a:srgbClr val="00FFFF"/>
                </a:highlight>
                <a:latin typeface="Comic Sans MS" panose="030F0902030302020204" pitchFamily="66" charset="0"/>
              </a:rPr>
              <a:t>Khmer</a:t>
            </a:r>
            <a:endParaRPr lang="en-US" sz="4800" b="1" dirty="0">
              <a:solidFill>
                <a:schemeClr val="tx1"/>
              </a:solidFill>
              <a:highlight>
                <a:srgbClr val="00FFFF"/>
              </a:highlight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39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2369" y="1409701"/>
            <a:ext cx="3998015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4" descr="Japan, South Korea, China. Men and Women in National Dress. Set of Asian  People Wearing Ethnic Traditional Costume. Stock Vector - Illustration of  country, citizen: 195342034"/>
          <p:cNvPicPr preferRelativeResize="0"/>
          <p:nvPr/>
        </p:nvPicPr>
        <p:blipFill rotWithShape="1">
          <a:blip r:embed="rId5">
            <a:alphaModFix/>
          </a:blip>
          <a:srcRect l="65760" t="1918" r="4456" b="26429"/>
          <a:stretch/>
        </p:blipFill>
        <p:spPr>
          <a:xfrm>
            <a:off x="8378753" y="1052867"/>
            <a:ext cx="3257782" cy="3441823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4"/>
          <p:cNvSpPr txBox="1"/>
          <p:nvPr/>
        </p:nvSpPr>
        <p:spPr>
          <a:xfrm>
            <a:off x="6811617" y="268037"/>
            <a:ext cx="60960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>
              <a:solidFill>
                <a:schemeClr val="dk1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highlight>
                  <a:srgbClr val="E3796D"/>
                </a:highlight>
                <a:latin typeface="Comic Sans MS"/>
                <a:ea typeface="Comic Sans MS"/>
                <a:cs typeface="Comic Sans MS"/>
                <a:sym typeface="Comic Sans MS"/>
              </a:rPr>
              <a:t>Nationality: Chinese</a:t>
            </a:r>
            <a:endParaRPr sz="3200" b="1" i="0" u="none" strike="noStrike" cap="none">
              <a:solidFill>
                <a:schemeClr val="dk1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highlight>
                <a:srgbClr val="FFFF00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3" name="Google Shape;343;p34"/>
          <p:cNvSpPr txBox="1"/>
          <p:nvPr/>
        </p:nvSpPr>
        <p:spPr>
          <a:xfrm>
            <a:off x="-320537" y="676213"/>
            <a:ext cx="64579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Country:  China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333;p33">
            <a:extLst>
              <a:ext uri="{FF2B5EF4-FFF2-40B4-BE49-F238E27FC236}">
                <a16:creationId xmlns:a16="http://schemas.microsoft.com/office/drawing/2014/main" id="{0720E1F0-06F9-236C-79D8-929002C04244}"/>
              </a:ext>
            </a:extLst>
          </p:cNvPr>
          <p:cNvSpPr txBox="1"/>
          <p:nvPr/>
        </p:nvSpPr>
        <p:spPr>
          <a:xfrm>
            <a:off x="6612834" y="3811822"/>
            <a:ext cx="526217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 dirty="0">
              <a:solidFill>
                <a:schemeClr val="dk1"/>
              </a:solidFill>
              <a:highlight>
                <a:srgbClr val="00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chemeClr val="dk1"/>
                </a:solidFill>
                <a:highlight>
                  <a:srgbClr val="00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Language:</a:t>
            </a:r>
            <a:endParaRPr sz="1400" b="0" i="0" u="none" strike="noStrike" cap="none" dirty="0">
              <a:solidFill>
                <a:srgbClr val="000000"/>
              </a:solidFill>
              <a:highlight>
                <a:srgbClr val="00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1FCA4-826A-F7C3-F74B-9BCEA1B30B81}"/>
              </a:ext>
            </a:extLst>
          </p:cNvPr>
          <p:cNvSpPr txBox="1"/>
          <p:nvPr/>
        </p:nvSpPr>
        <p:spPr>
          <a:xfrm>
            <a:off x="8741665" y="5042502"/>
            <a:ext cx="26212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tx1"/>
                </a:solidFill>
                <a:highlight>
                  <a:srgbClr val="00FFFF"/>
                </a:highlight>
                <a:latin typeface="Comic Sans MS" panose="030F0902030302020204" pitchFamily="66" charset="0"/>
              </a:rPr>
              <a:t>Chinese</a:t>
            </a:r>
            <a:endParaRPr lang="en-US" sz="4800" b="1" dirty="0">
              <a:solidFill>
                <a:schemeClr val="tx1"/>
              </a:solidFill>
              <a:highlight>
                <a:srgbClr val="00FFFF"/>
              </a:highlight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238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7967" y="1197045"/>
            <a:ext cx="3790189" cy="2375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6" descr="Japan, South Korea, China. Men and Women in National Dress. Set of Asian  People Wearing Ethnic Traditional Costume. Stock Vector - Illustration of  country, citizen: 195342034"/>
          <p:cNvPicPr preferRelativeResize="0"/>
          <p:nvPr/>
        </p:nvPicPr>
        <p:blipFill rotWithShape="1">
          <a:blip r:embed="rId5">
            <a:alphaModFix/>
          </a:blip>
          <a:srcRect l="5720" r="68261" b="24141"/>
          <a:stretch/>
        </p:blipFill>
        <p:spPr>
          <a:xfrm>
            <a:off x="7754111" y="904657"/>
            <a:ext cx="3790190" cy="3667343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6"/>
          <p:cNvSpPr txBox="1"/>
          <p:nvPr/>
        </p:nvSpPr>
        <p:spPr>
          <a:xfrm>
            <a:off x="7002118" y="612270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highlight>
                  <a:srgbClr val="E3796D"/>
                </a:highlight>
                <a:latin typeface="Comic Sans MS"/>
                <a:ea typeface="Comic Sans MS"/>
                <a:cs typeface="Comic Sans MS"/>
                <a:sym typeface="Comic Sans MS"/>
              </a:rPr>
              <a:t>Nationality: Japanese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36"/>
          <p:cNvSpPr txBox="1"/>
          <p:nvPr/>
        </p:nvSpPr>
        <p:spPr>
          <a:xfrm>
            <a:off x="906118" y="612270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Country: Japan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333;p33">
            <a:extLst>
              <a:ext uri="{FF2B5EF4-FFF2-40B4-BE49-F238E27FC236}">
                <a16:creationId xmlns:a16="http://schemas.microsoft.com/office/drawing/2014/main" id="{3E6205CC-BCF7-ED88-D675-DCF8C445B921}"/>
              </a:ext>
            </a:extLst>
          </p:cNvPr>
          <p:cNvSpPr txBox="1"/>
          <p:nvPr/>
        </p:nvSpPr>
        <p:spPr>
          <a:xfrm>
            <a:off x="6612834" y="3811822"/>
            <a:ext cx="526217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 dirty="0">
              <a:solidFill>
                <a:schemeClr val="dk1"/>
              </a:solidFill>
              <a:highlight>
                <a:srgbClr val="00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chemeClr val="dk1"/>
                </a:solidFill>
                <a:highlight>
                  <a:srgbClr val="00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Language:</a:t>
            </a:r>
            <a:endParaRPr sz="1400" b="0" i="0" u="none" strike="noStrike" cap="none" dirty="0">
              <a:solidFill>
                <a:srgbClr val="000000"/>
              </a:solidFill>
              <a:highlight>
                <a:srgbClr val="00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042C92-A4FD-6C49-9716-32D04F2613D1}"/>
              </a:ext>
            </a:extLst>
          </p:cNvPr>
          <p:cNvSpPr txBox="1"/>
          <p:nvPr/>
        </p:nvSpPr>
        <p:spPr>
          <a:xfrm>
            <a:off x="9243921" y="5042502"/>
            <a:ext cx="29480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i="0" dirty="0">
                <a:solidFill>
                  <a:schemeClr val="tx1"/>
                </a:solidFill>
                <a:effectLst/>
                <a:highlight>
                  <a:srgbClr val="00FFFF"/>
                </a:highlight>
                <a:latin typeface="Comic Sans MS" panose="030F0902030302020204" pitchFamily="66" charset="0"/>
              </a:rPr>
              <a:t>Japanese</a:t>
            </a:r>
            <a:endParaRPr lang="en-US" sz="4800" b="1" dirty="0">
              <a:solidFill>
                <a:schemeClr val="tx1"/>
              </a:solidFill>
              <a:highlight>
                <a:srgbClr val="00FFFF"/>
              </a:highlight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251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68" name="Google Shape;368;p37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9" name="Google Shape;369;p37" descr="Indonesian Flags (Indonesia) from The World Flag Database | Indonesian flag,  Indonesia flag, Monaco fla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0032" y="1524794"/>
            <a:ext cx="3763518" cy="2327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7" descr="Thailand, Indonesia, LAOS. Men and Women in National Dress. Set of Asian  People Wearing Ethnic Traditional Costume. Stock Vector - Illustration of  couple, multiracial: 195341978"/>
          <p:cNvPicPr preferRelativeResize="0"/>
          <p:nvPr/>
        </p:nvPicPr>
        <p:blipFill rotWithShape="1">
          <a:blip r:embed="rId5">
            <a:alphaModFix/>
          </a:blip>
          <a:srcRect l="36304" t="5553" r="37188" b="24589"/>
          <a:stretch/>
        </p:blipFill>
        <p:spPr>
          <a:xfrm>
            <a:off x="7633354" y="1144587"/>
            <a:ext cx="3763518" cy="3524949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7"/>
          <p:cNvSpPr txBox="1"/>
          <p:nvPr/>
        </p:nvSpPr>
        <p:spPr>
          <a:xfrm>
            <a:off x="6691522" y="713129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highlight>
                  <a:srgbClr val="E3796D"/>
                </a:highlight>
                <a:latin typeface="Comic Sans MS"/>
                <a:ea typeface="Comic Sans MS"/>
                <a:cs typeface="Comic Sans MS"/>
                <a:sym typeface="Comic Sans MS"/>
              </a:rPr>
              <a:t>Nationality: Indonesian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37"/>
          <p:cNvSpPr txBox="1"/>
          <p:nvPr/>
        </p:nvSpPr>
        <p:spPr>
          <a:xfrm>
            <a:off x="1071772" y="659720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Country: Indonesia 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333;p33">
            <a:extLst>
              <a:ext uri="{FF2B5EF4-FFF2-40B4-BE49-F238E27FC236}">
                <a16:creationId xmlns:a16="http://schemas.microsoft.com/office/drawing/2014/main" id="{DACAD292-C97C-252F-87A0-62E17C57F86C}"/>
              </a:ext>
            </a:extLst>
          </p:cNvPr>
          <p:cNvSpPr txBox="1"/>
          <p:nvPr/>
        </p:nvSpPr>
        <p:spPr>
          <a:xfrm>
            <a:off x="6612834" y="3811822"/>
            <a:ext cx="526217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 dirty="0">
              <a:solidFill>
                <a:schemeClr val="dk1"/>
              </a:solidFill>
              <a:highlight>
                <a:srgbClr val="00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chemeClr val="dk1"/>
                </a:solidFill>
                <a:highlight>
                  <a:srgbClr val="00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Language:</a:t>
            </a:r>
            <a:endParaRPr sz="1400" b="0" i="0" u="none" strike="noStrike" cap="none" dirty="0">
              <a:solidFill>
                <a:srgbClr val="000000"/>
              </a:solidFill>
              <a:highlight>
                <a:srgbClr val="00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77D3C-F4C4-D382-04C1-6B7DDD97281C}"/>
              </a:ext>
            </a:extLst>
          </p:cNvPr>
          <p:cNvSpPr txBox="1"/>
          <p:nvPr/>
        </p:nvSpPr>
        <p:spPr>
          <a:xfrm>
            <a:off x="7997952" y="5042502"/>
            <a:ext cx="33649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tx1"/>
                </a:solidFill>
                <a:highlight>
                  <a:srgbClr val="00FFFF"/>
                </a:highlight>
                <a:latin typeface="Comic Sans MS" panose="030F0902030302020204" pitchFamily="66" charset="0"/>
              </a:rPr>
              <a:t>Indonesian</a:t>
            </a:r>
            <a:endParaRPr lang="en-US" sz="4800" b="1" dirty="0">
              <a:solidFill>
                <a:schemeClr val="tx1"/>
              </a:solidFill>
              <a:highlight>
                <a:srgbClr val="00FFFF"/>
              </a:highlight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489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79" name="Google Shape;379;p38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Country: Malaysia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0" name="Google Shape;380;p38" descr="Football Association of Malaysia | ELEV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3548" y="1436336"/>
            <a:ext cx="3813048" cy="2564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8" descr="Malaysia, Vietnam, Cambodia. Men And Women In National Dress. Set Of Asian  People Wearing Ethnic Traditional Costume. Isolated Cartoon Characters.  Southeast Asia. Royalty Free Cliparts, Vectors, And Stock Illustration.  Image 152384451."/>
          <p:cNvPicPr preferRelativeResize="0"/>
          <p:nvPr/>
        </p:nvPicPr>
        <p:blipFill rotWithShape="1">
          <a:blip r:embed="rId5">
            <a:alphaModFix/>
          </a:blip>
          <a:srcRect t="6834" r="66848" b="18091"/>
          <a:stretch/>
        </p:blipFill>
        <p:spPr>
          <a:xfrm>
            <a:off x="7485888" y="1224342"/>
            <a:ext cx="3336168" cy="3469578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8"/>
          <p:cNvSpPr txBox="1"/>
          <p:nvPr/>
        </p:nvSpPr>
        <p:spPr>
          <a:xfrm>
            <a:off x="7311887" y="852200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highlight>
                  <a:srgbClr val="E3796D"/>
                </a:highlight>
                <a:latin typeface="Comic Sans MS"/>
                <a:ea typeface="Comic Sans MS"/>
                <a:cs typeface="Comic Sans MS"/>
                <a:sym typeface="Comic Sans MS"/>
              </a:rPr>
              <a:t>Nationality: Malaysian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333;p33">
            <a:extLst>
              <a:ext uri="{FF2B5EF4-FFF2-40B4-BE49-F238E27FC236}">
                <a16:creationId xmlns:a16="http://schemas.microsoft.com/office/drawing/2014/main" id="{FE8A9683-3B42-8470-945E-1DDC5CB11C40}"/>
              </a:ext>
            </a:extLst>
          </p:cNvPr>
          <p:cNvSpPr txBox="1"/>
          <p:nvPr/>
        </p:nvSpPr>
        <p:spPr>
          <a:xfrm>
            <a:off x="6612834" y="3811822"/>
            <a:ext cx="526217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 dirty="0">
              <a:solidFill>
                <a:schemeClr val="dk1"/>
              </a:solidFill>
              <a:highlight>
                <a:srgbClr val="00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chemeClr val="dk1"/>
                </a:solidFill>
                <a:highlight>
                  <a:srgbClr val="00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Language:</a:t>
            </a:r>
            <a:endParaRPr sz="1400" b="0" i="0" u="none" strike="noStrike" cap="none" dirty="0">
              <a:solidFill>
                <a:srgbClr val="000000"/>
              </a:solidFill>
              <a:highlight>
                <a:srgbClr val="00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00E887-A420-141D-358A-B64FE8A6627B}"/>
              </a:ext>
            </a:extLst>
          </p:cNvPr>
          <p:cNvSpPr txBox="1"/>
          <p:nvPr/>
        </p:nvSpPr>
        <p:spPr>
          <a:xfrm>
            <a:off x="9243921" y="5042502"/>
            <a:ext cx="21190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tx1"/>
                </a:solidFill>
                <a:highlight>
                  <a:srgbClr val="00FFFF"/>
                </a:highlight>
                <a:latin typeface="Comic Sans MS" panose="030F0902030302020204" pitchFamily="66" charset="0"/>
              </a:rPr>
              <a:t>Malay</a:t>
            </a:r>
            <a:endParaRPr lang="en-US" sz="4800" b="1" dirty="0">
              <a:solidFill>
                <a:schemeClr val="tx1"/>
              </a:solidFill>
              <a:highlight>
                <a:srgbClr val="00FFFF"/>
              </a:highlight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073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3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89" name="Google Shape;389;p39"/>
          <p:cNvSpPr txBox="1"/>
          <p:nvPr/>
        </p:nvSpPr>
        <p:spPr>
          <a:xfrm>
            <a:off x="1355034" y="22814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Country: Philippines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1" name="Google Shape;391;p39" descr="Baro T Saya Clipart PNG Image | Transparent PNG Free Download on Seek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7792" y="1517630"/>
            <a:ext cx="4894425" cy="366397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9"/>
          <p:cNvSpPr txBox="1"/>
          <p:nvPr/>
        </p:nvSpPr>
        <p:spPr>
          <a:xfrm>
            <a:off x="7510271" y="476532"/>
            <a:ext cx="462898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highlight>
                  <a:srgbClr val="E3796D"/>
                </a:highlight>
                <a:latin typeface="Comic Sans MS"/>
                <a:ea typeface="Comic Sans MS"/>
                <a:cs typeface="Comic Sans MS"/>
                <a:sym typeface="Comic Sans MS"/>
              </a:rPr>
              <a:t>Nationality: Filipino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333;p33">
            <a:extLst>
              <a:ext uri="{FF2B5EF4-FFF2-40B4-BE49-F238E27FC236}">
                <a16:creationId xmlns:a16="http://schemas.microsoft.com/office/drawing/2014/main" id="{E1C8FB17-71FC-E45B-4A4F-92C6DDC07FEE}"/>
              </a:ext>
            </a:extLst>
          </p:cNvPr>
          <p:cNvSpPr txBox="1"/>
          <p:nvPr/>
        </p:nvSpPr>
        <p:spPr>
          <a:xfrm>
            <a:off x="6612834" y="3811822"/>
            <a:ext cx="526217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 dirty="0">
              <a:solidFill>
                <a:schemeClr val="dk1"/>
              </a:solidFill>
              <a:highlight>
                <a:srgbClr val="00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chemeClr val="dk1"/>
                </a:solidFill>
                <a:highlight>
                  <a:srgbClr val="00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Language:</a:t>
            </a:r>
            <a:endParaRPr sz="1400" b="0" i="0" u="none" strike="noStrike" cap="none" dirty="0">
              <a:solidFill>
                <a:srgbClr val="000000"/>
              </a:solidFill>
              <a:highlight>
                <a:srgbClr val="00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7CF04E-C74C-6551-9305-9A779316C0C5}"/>
              </a:ext>
            </a:extLst>
          </p:cNvPr>
          <p:cNvSpPr txBox="1"/>
          <p:nvPr/>
        </p:nvSpPr>
        <p:spPr>
          <a:xfrm>
            <a:off x="8656321" y="5042502"/>
            <a:ext cx="27066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i="0" dirty="0">
                <a:solidFill>
                  <a:schemeClr val="tx1"/>
                </a:solidFill>
                <a:effectLst/>
                <a:highlight>
                  <a:srgbClr val="00FFFF"/>
                </a:highlight>
                <a:latin typeface="Comic Sans MS" panose="030F0902030302020204" pitchFamily="66" charset="0"/>
              </a:rPr>
              <a:t>Filipino</a:t>
            </a:r>
            <a:endParaRPr lang="en-US" sz="4800" b="1" dirty="0">
              <a:solidFill>
                <a:schemeClr val="tx1"/>
              </a:solidFill>
              <a:highlight>
                <a:srgbClr val="00FFFF"/>
              </a:highlight>
              <a:latin typeface="Comic Sans MS" panose="030F0902030302020204" pitchFamily="66" charset="0"/>
            </a:endParaRPr>
          </a:p>
        </p:txBody>
      </p:sp>
      <p:pic>
        <p:nvPicPr>
          <p:cNvPr id="7" name="Google Shape;390;p39" descr="flag of the Philippines | Britannica">
            <a:extLst>
              <a:ext uri="{FF2B5EF4-FFF2-40B4-BE49-F238E27FC236}">
                <a16:creationId xmlns:a16="http://schemas.microsoft.com/office/drawing/2014/main" id="{03B71591-7FFF-F268-8619-BE077880A33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23656" y="1144588"/>
            <a:ext cx="4092272" cy="2677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4385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4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399" name="Google Shape;399;p40"/>
          <p:cNvSpPr txBox="1"/>
          <p:nvPr/>
        </p:nvSpPr>
        <p:spPr>
          <a:xfrm>
            <a:off x="838200" y="365125"/>
            <a:ext cx="54217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Country: Singapore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0" name="Google Shape;400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4960" y="1320293"/>
            <a:ext cx="3663696" cy="240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40" descr="2,071 Singaporean Vector Images, Singaporean Illustrations | Depositphoto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43346" y="735518"/>
            <a:ext cx="4684179" cy="3769043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40"/>
          <p:cNvSpPr txBox="1"/>
          <p:nvPr/>
        </p:nvSpPr>
        <p:spPr>
          <a:xfrm>
            <a:off x="6717195" y="735518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highlight>
                  <a:srgbClr val="E3796D"/>
                </a:highlight>
                <a:latin typeface="Comic Sans MS"/>
                <a:ea typeface="Comic Sans MS"/>
                <a:cs typeface="Comic Sans MS"/>
                <a:sym typeface="Comic Sans MS"/>
              </a:rPr>
              <a:t>Nationality: Singaporean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333;p33">
            <a:extLst>
              <a:ext uri="{FF2B5EF4-FFF2-40B4-BE49-F238E27FC236}">
                <a16:creationId xmlns:a16="http://schemas.microsoft.com/office/drawing/2014/main" id="{F830ACD1-3D95-3B3B-464E-8BF928D7AE64}"/>
              </a:ext>
            </a:extLst>
          </p:cNvPr>
          <p:cNvSpPr txBox="1"/>
          <p:nvPr/>
        </p:nvSpPr>
        <p:spPr>
          <a:xfrm>
            <a:off x="6612834" y="3811822"/>
            <a:ext cx="526217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 dirty="0">
              <a:solidFill>
                <a:schemeClr val="dk1"/>
              </a:solidFill>
              <a:highlight>
                <a:srgbClr val="00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chemeClr val="dk1"/>
                </a:solidFill>
                <a:highlight>
                  <a:srgbClr val="00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Language:</a:t>
            </a:r>
            <a:endParaRPr sz="1400" i="0" u="none" strike="noStrike" cap="none" dirty="0">
              <a:solidFill>
                <a:srgbClr val="000000"/>
              </a:solidFill>
              <a:highlight>
                <a:srgbClr val="00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4D04AB-5170-CA10-2CA2-324C39E1BA74}"/>
              </a:ext>
            </a:extLst>
          </p:cNvPr>
          <p:cNvSpPr txBox="1"/>
          <p:nvPr/>
        </p:nvSpPr>
        <p:spPr>
          <a:xfrm>
            <a:off x="6943347" y="5042502"/>
            <a:ext cx="44195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b="1" dirty="0" err="1">
                <a:solidFill>
                  <a:schemeClr val="tx1"/>
                </a:solidFill>
                <a:highlight>
                  <a:srgbClr val="00FFFF"/>
                </a:highlight>
                <a:latin typeface="Comic Sans MS" panose="030F0902030302020204" pitchFamily="66" charset="0"/>
              </a:rPr>
              <a:t>Malay,English</a:t>
            </a:r>
            <a:r>
              <a:rPr lang="en-GB" sz="4800" b="1" dirty="0">
                <a:solidFill>
                  <a:schemeClr val="tx1"/>
                </a:solidFill>
                <a:highlight>
                  <a:srgbClr val="00FFFF"/>
                </a:highlight>
                <a:latin typeface="Comic Sans MS" panose="030F0902030302020204" pitchFamily="66" charset="0"/>
              </a:rPr>
              <a:t>, Chinese</a:t>
            </a:r>
            <a:endParaRPr lang="en-US" sz="4800" b="1" dirty="0">
              <a:solidFill>
                <a:schemeClr val="tx1"/>
              </a:solidFill>
              <a:highlight>
                <a:srgbClr val="00FFFF"/>
              </a:highlight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83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4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09" name="Google Shape;409;p41" descr="Japan, South Korea, China. Men and Women in National Dress. Set of Asian  People Wearing Ethnic Traditional Costume. Stock Vector - Illustration of  country, citizen: 195342034"/>
          <p:cNvPicPr preferRelativeResize="0"/>
          <p:nvPr/>
        </p:nvPicPr>
        <p:blipFill rotWithShape="1">
          <a:blip r:embed="rId4">
            <a:alphaModFix/>
          </a:blip>
          <a:srcRect l="33695" t="1" r="36522" b="24971"/>
          <a:stretch/>
        </p:blipFill>
        <p:spPr>
          <a:xfrm>
            <a:off x="7936993" y="681037"/>
            <a:ext cx="2874236" cy="3866579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41"/>
          <p:cNvSpPr txBox="1"/>
          <p:nvPr/>
        </p:nvSpPr>
        <p:spPr>
          <a:xfrm>
            <a:off x="1134840" y="283680"/>
            <a:ext cx="466452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Comic Sans MS"/>
                <a:ea typeface="Comic Sans MS"/>
                <a:cs typeface="Comic Sans MS"/>
                <a:sym typeface="Comic Sans MS"/>
              </a:rPr>
              <a:t>Country: South Korea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1" name="Google Shape;411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20610" y="1324255"/>
            <a:ext cx="3738914" cy="2369921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41"/>
          <p:cNvSpPr txBox="1"/>
          <p:nvPr/>
        </p:nvSpPr>
        <p:spPr>
          <a:xfrm>
            <a:off x="6334538" y="643951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highlight>
                  <a:srgbClr val="E3796D"/>
                </a:highlight>
                <a:latin typeface="Comic Sans MS"/>
                <a:ea typeface="Comic Sans MS"/>
                <a:cs typeface="Comic Sans MS"/>
                <a:sym typeface="Comic Sans MS"/>
              </a:rPr>
              <a:t>Nationality: South Korean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333;p33">
            <a:extLst>
              <a:ext uri="{FF2B5EF4-FFF2-40B4-BE49-F238E27FC236}">
                <a16:creationId xmlns:a16="http://schemas.microsoft.com/office/drawing/2014/main" id="{66F526CB-9641-1C0C-1525-7ADA998434D5}"/>
              </a:ext>
            </a:extLst>
          </p:cNvPr>
          <p:cNvSpPr txBox="1"/>
          <p:nvPr/>
        </p:nvSpPr>
        <p:spPr>
          <a:xfrm>
            <a:off x="6612834" y="3811822"/>
            <a:ext cx="526217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 dirty="0">
              <a:solidFill>
                <a:schemeClr val="dk1"/>
              </a:solidFill>
              <a:highlight>
                <a:srgbClr val="00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chemeClr val="dk1"/>
                </a:solidFill>
                <a:highlight>
                  <a:srgbClr val="00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Language:</a:t>
            </a:r>
            <a:endParaRPr sz="1400" b="0" i="0" u="none" strike="noStrike" cap="none" dirty="0">
              <a:solidFill>
                <a:srgbClr val="000000"/>
              </a:solidFill>
              <a:highlight>
                <a:srgbClr val="00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C41F71-554B-11B5-7112-4F0C3D256C6B}"/>
              </a:ext>
            </a:extLst>
          </p:cNvPr>
          <p:cNvSpPr txBox="1"/>
          <p:nvPr/>
        </p:nvSpPr>
        <p:spPr>
          <a:xfrm>
            <a:off x="8741665" y="5066886"/>
            <a:ext cx="26212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i="0" dirty="0">
                <a:solidFill>
                  <a:schemeClr val="tx1"/>
                </a:solidFill>
                <a:effectLst/>
                <a:highlight>
                  <a:srgbClr val="00FFFF"/>
                </a:highlight>
                <a:latin typeface="Comic Sans MS" panose="030F0902030302020204" pitchFamily="66" charset="0"/>
              </a:rPr>
              <a:t>Korean</a:t>
            </a:r>
            <a:endParaRPr lang="en-US" sz="4800" b="1" dirty="0">
              <a:solidFill>
                <a:schemeClr val="tx1"/>
              </a:solidFill>
              <a:highlight>
                <a:srgbClr val="00FFFF"/>
              </a:highlight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437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</TotalTime>
  <Words>124</Words>
  <Application>Microsoft Office PowerPoint</Application>
  <PresentationFormat>Widescreen</PresentationFormat>
  <Paragraphs>55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</vt:lpstr>
      <vt:lpstr>Calibri</vt:lpstr>
      <vt:lpstr>Comic Sans MS</vt:lpstr>
      <vt:lpstr>Garamond</vt:lpstr>
      <vt:lpstr>Print Bold</vt:lpstr>
      <vt:lpstr>Organic</vt:lpstr>
      <vt:lpstr>COUNTRIES, NATIONALITIES, AND LANGUAGES</vt:lpstr>
      <vt:lpstr> Cambodian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language is spoken in Indonesia?</vt:lpstr>
      <vt:lpstr>What language is spoken in China?</vt:lpstr>
      <vt:lpstr>What language is spoken in Japan?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COUNTRIES, NATIONALITIES, AND LANGUAGES</dc:title>
  <dc:creator>Microsoft Office User</dc:creator>
  <cp:lastModifiedBy>ASUS</cp:lastModifiedBy>
  <cp:revision>7</cp:revision>
  <dcterms:created xsi:type="dcterms:W3CDTF">2022-12-09T02:37:06Z</dcterms:created>
  <dcterms:modified xsi:type="dcterms:W3CDTF">2026-01-22T08:02:22Z</dcterms:modified>
</cp:coreProperties>
</file>