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presentationml.slide+xml" PartName="/ppt/slides/slide.xml"/>
  <Default Extension="jpg" ContentType="image/jpeg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custom-properties+xml" PartName="/docProps/custom.xml"/>
</Types>
</file>

<file path=_rels/.rels><?xml version="1.0" encoding="UTF-8" standalone="yes"?>
<Relationships xmlns="http://schemas.openxmlformats.org/package/2006/relationships">
<Relationship Target="ppt/presentation.xml" Type="http://schemas.openxmlformats.org/officeDocument/2006/relationships/officeDocument" Id="rId1"/>
<Relationship Target="docProps/thumbnail.jpeg" Type="http://schemas.openxmlformats.org/package/2006/relationships/metadata/thumbnail" Id="rId2"/>
<Relationship Target="docProps/core.xml" Type="http://schemas.openxmlformats.org/package/2006/relationships/metadata/core-properties" Id="rId3"/>
<Relationship Target="docProps/app.xml" Type="http://schemas.openxmlformats.org/officeDocument/2006/relationships/extended-properties" Id="rId4"/>
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 type="screen16x9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 lastView="sldThumbnailView">
  <p:normalViewPr>
    <p:restoredLeft sz="16520"/>
    <p:restoredTop sz="94674"/>
  </p:normalViewPr>
  <p:slideViewPr>
    <p:cSldViewPr snapToGrid="0">
      <p:cViewPr varScale="1">
        <p:scale>
          <a:sx d="100" n="124"/>
          <a:sy d="100" n="124"/>
        </p:scale>
        <p:origin x="224" y="16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<Relationship Target="slideMasters/slideMaster1.xml" Type="http://schemas.openxmlformats.org/officeDocument/2006/relationships/slideMaster" Id="rId1"/>
<Relationship Target="presProps.xml" Type="http://schemas.openxmlformats.org/officeDocument/2006/relationships/presProps" Id="rId2"/>
<Relationship Target="viewProps.xml" Type="http://schemas.openxmlformats.org/officeDocument/2006/relationships/viewProps" Id="rId3"/>
<Relationship Target="theme/theme1.xml" Type="http://schemas.openxmlformats.org/officeDocument/2006/relationships/theme" Id="rId4"/>
<Relationship Target="tableStyles.xml" Type="http://schemas.openxmlformats.org/officeDocument/2006/relationships/tableStyles" Id="rId5"/>
<Relationship Target="slides/slide1.xml" Type="http://schemas.openxmlformats.org/officeDocument/2006/relationships/slide" Id="rId6"/>
<Relationship Target="slides/slide.xml" Type="http://schemas.openxmlformats.org/officeDocument/2006/relationships/slide" Id="rId7"/>
<Relationship Target="slides/slide2.xml" Type="http://schemas.openxmlformats.org/officeDocument/2006/relationships/slide" Id="rId8"/>
<Relationship Target="slides/slide3.xml" Type="http://schemas.openxmlformats.org/officeDocument/2006/relationships/slide" Id="rId9"/>
<Relationship Target="slides/slide4.xml" Type="http://schemas.openxmlformats.org/officeDocument/2006/relationships/slide" Id="rId10"/>
<Relationship Target="slides/slide5.xml" Type="http://schemas.openxmlformats.org/officeDocument/2006/relationships/slide" Id="rId11"/>
<Relationship Target="slides/slide6.xml" Type="http://schemas.openxmlformats.org/officeDocument/2006/relationships/slide" Id="rId12"/>
</Relationships>

</file>

<file path=ppt/slideLayouts/_rels/slideLayout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ooxmlsdkcls="c:A16_CT_CreationId" id="{72D1C8FA-4E74-3C2B-B2E1-90179EE0F86D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EAF96F5C-20E8-D5B3-4B51-E00FBADC240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5DCA3150-268E-E144-EB8E-C83266A4625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62C9375F-A225-D342-874D-7AF26BF34C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3CB66B5-34D0-BDE9-5932-0E416504FDCD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BD9B6BF-E627-7250-3EDA-1287E111052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AA7CADA8-4560-F141-7ED6-BD570DF7468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24590A53-D30B-FB19-DA4E-56FFB4BECD9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ooxmlsdkcls="c:A16_CT_CreationId" id="{9F20F4DD-F736-F394-947B-5741BD745FEF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6E099BE-C301-7614-65DF-46D9E84D64D7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5B136390-1E46-C21F-75CD-E31A7832447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85A1DA6-C2F0-C179-3F42-8D6667B9AE8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B4619AC8-8FAF-9013-7FB4-18456D3327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6E2F4FD-E8D7-1C42-14C4-121EA09928C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BD03D1D-7811-D79C-3E26-008C62664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9F5FEE4B-101F-62CC-E69D-F081B97B9CB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6C09279D-06F0-EFDE-9CD6-193A29D31A41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3B3CCE7-DC65-DA1D-3E8E-70130CD6E89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99B74EE2-CD7D-A99C-E5D2-1366E53CABF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5252B1E2-E5C3-92D1-FF78-B950DDC1B42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2C17D338-6AC5-3B05-1915-B1578DB8BD8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0F8E3BF0-2279-8BF3-1C0E-03C9E7BF3BF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5EB8EC9A-56DC-2B36-BF93-CCB1A8E3E9A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1F3D304B-FAC1-533F-1456-38E73C2AFC5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016F4D4A-E839-BFE4-78EA-559F4A54D91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47A501C3-38EB-2364-C39C-33279253F15E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85EEC63D-4589-C043-285B-B8127689F2C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ooxmlsdkcls="c:A16_CT_CreationId" id="{18810A47-0A22-AB30-2FCE-43F3C972A800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ooxmlsdkcls="c:A16_CT_CreationId" id="{588C72C7-7B09-FD2C-30C5-4350039BABB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ooxmlsdkcls="c:A16_CT_CreationId" id="{B3957867-163A-9E7A-AE92-DDB0D8E1D8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ooxmlsdkcls="c:A16_CT_CreationId" id="{140928ED-F638-2A81-FAF0-17D14FCA979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ooxmlsdkcls="c:A16_CT_CreationId" id="{EB5BCCDA-B30D-A94D-59C6-47F6302534C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ooxmlsdkcls="c:A16_CT_CreationId" id="{5CFF8EF7-C3FC-15DF-EB99-F3AFA6C50F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ooxmlsdkcls="c:A16_CT_CreationId" id="{BBA37BA3-FB71-5172-B46A-25DF8DB9748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ooxmlsdkcls="c:A16_CT_CreationId" id="{890FED2D-6DE6-4528-CEC4-A1B115005D0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ooxmlsdkcls="c:A16_CT_CreationId" id="{3C4BDD16-6439-B908-EDD7-E328E0DBDD5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ooxmlsdkcls="c:A16_CT_CreationId" id="{82E04F1C-1C5E-FF25-BFF4-A2FD0C4AB89F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ooxmlsdkcls="c:A16_CT_CreationId" id="{25C5C0E4-D1F8-57FC-808D-20A6FC4DDD9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F304B274-03F4-DFA5-61F7-9E8E0AC9846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D8BAC8FF-DC28-5C76-6936-568A1EF2BC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0762A2AA-F26F-56C5-60C1-F265434CD34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2E79CC6C-B836-7CF1-8B26-F26AD143943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ooxmlsdkcls="c:A16_CT_CreationId" id="{BB5A8308-143D-B013-FA6D-13A508B23F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kumimoji="1"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A09730FC-073C-5B6F-22E8-FA4523B5C26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9C0007D1-71A0-CD5F-5290-4EB94B79278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F4971ABE-DCFA-3F63-9336-9EBAF4904CA5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BF786D08-7017-BD7F-109B-79A0EF202E2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target="/slidelayout//ppt/slideLayouts/slideLayout9.xml.png" type="slideLayout"/>
    </p:ext>
  </p:extLst>
</p:sldLayout>
</file>

<file path=ppt/slideMasters/_rels/slideMaster1.xml.rels><?xml version="1.0" encoding="UTF-8" standalone="yes"?>
<Relationships xmlns="http://schemas.openxmlformats.org/package/2006/relationships">
<Relationship Target="../slideLayouts/slideLayout1.xml" Type="http://schemas.openxmlformats.org/officeDocument/2006/relationships/slideLayout" Id="rId1"/>
<Relationship Target="../slideLayouts/slideLayout10.xml" Type="http://schemas.openxmlformats.org/officeDocument/2006/relationships/slideLayout" Id="rId10"/>
<Relationship Target="../slideLayouts/slideLayout11.xml" Type="http://schemas.openxmlformats.org/officeDocument/2006/relationships/slideLayout" Id="rId11"/>
<Relationship Target="../theme/theme1.xml" Type="http://schemas.openxmlformats.org/officeDocument/2006/relationships/theme" Id="rId12"/>
<Relationship Target="../slideLayouts/slideLayout2.xml" Type="http://schemas.openxmlformats.org/officeDocument/2006/relationships/slideLayout" Id="rId2"/>
<Relationship Target="../slideLayouts/slideLayout3.xml" Type="http://schemas.openxmlformats.org/officeDocument/2006/relationships/slideLayout" Id="rId3"/>
<Relationship Target="../slideLayouts/slideLayout4.xml" Type="http://schemas.openxmlformats.org/officeDocument/2006/relationships/slideLayout" Id="rId4"/>
<Relationship Target="../slideLayouts/slideLayout5.xml" Type="http://schemas.openxmlformats.org/officeDocument/2006/relationships/slideLayout" Id="rId5"/>
<Relationship Target="../slideLayouts/slideLayout6.xml" Type="http://schemas.openxmlformats.org/officeDocument/2006/relationships/slideLayout" Id="rId6"/>
<Relationship Target="../slideLayouts/slideLayout7.xml" Type="http://schemas.openxmlformats.org/officeDocument/2006/relationships/slideLayout" Id="rId7"/>
<Relationship Target="../slideLayouts/slideLayout8.xml" Type="http://schemas.openxmlformats.org/officeDocument/2006/relationships/slideLayout" Id="rId8"/>
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ooxmlsdkcls="c:A16_CT_CreationId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857A3692-2AD9-CE6F-D53F-7845B9B389BC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B51CEA3-90BC-60A3-2BF0-EFFB67E7C6E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CA196AE0-833D-16AA-C61D-4401D75F8977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03FBC43C-0D70-FA29-5981-9056C96452A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5848798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_59e32555-fcfe-4d27-8e57-b54565a0c4e2.jpg" Type="http://schemas.openxmlformats.org/officeDocument/2006/relationships/image" Id="rId8z7CmE"/>
</rels:Relationships>

</file>

<file path=ppt/slides/_rels/slide1.xml.rels><?xml version="1.0" encoding="UTF-8" standalone="yes"?>
<Relationships xmlns="http://schemas.openxmlformats.org/package/2006/relationships">
<Relationship Target="../slideLayouts/slideLayout7.xml" Type="http://schemas.openxmlformats.org/officeDocument/2006/relationships/slideLayout" Id="rId1"/>
<Relationship Target="../media/image1.png" Type="http://schemas.openxmlformats.org/officeDocument/2006/relationships/image" Id="rId2"/>
<Relationship Target="../media/image_f6528be7-d7cf-477a-b689-7768bd4d0ac7.jpg" Type="http://schemas.openxmlformats.org/officeDocument/2006/relationships/image" Id="rIdE6sgwu"/>
<Relationship Target="../media/image_351f1eeb-30fd-4f39-9eab-610e37ecf4e5.jpg" Type="http://schemas.openxmlformats.org/officeDocument/2006/relationships/image" Id="rId1az3us"/>
</Relationships>

</file>

<file path=ppt/slides/_rels/slide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2.png" Type="http://schemas.openxmlformats.org/officeDocument/2006/relationships/image" Id="rId2"/>
<rels:Relationship Target="../media/image_02d094fd-35c8-46cc-96ca-3e6ab283c1dd.jpg" Type="http://schemas.openxmlformats.org/officeDocument/2006/relationships/image" Id="rId2mcxPc"/>
</rels:Relationships>

</file>

<file path=ppt/slides/_rels/slide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_963e3330-cd19-4000-96ce-114e57976f24.jpg" Type="http://schemas.openxmlformats.org/officeDocument/2006/relationships/image" Id="rId4Z0js5"/>
</rels:Relationships>

</file>

<file path=ppt/slides/_rels/slide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2.jpg" Type="http://schemas.openxmlformats.org/officeDocument/2006/relationships/image" Id="rId3"/>
</rels:Relationships>

</file>

<file path=ppt/slides/_rels/slide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3.jpg" Type="http://schemas.openxmlformats.org/officeDocument/2006/relationships/image" Id="rId3"/>
<rels:Relationship Target="../media/image4.jpg" Type="http://schemas.openxmlformats.org/officeDocument/2006/relationships/image" Id="rId4"/>
<rels:Relationship Target="../media/image5.jpg" Type="http://schemas.openxmlformats.org/officeDocument/2006/relationships/image" Id="rId5"/>
</rels:Relationships>

</file>

<file path=ppt/slides/_rels/slide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8.png" Type="http://schemas.openxmlformats.org/officeDocument/2006/relationships/image" Id="rId2"/>
<rels:Relationship Target="../media/image_ebc1d929-e61c-4818-9354-8a3b8f22ece8.jpg" Type="http://schemas.openxmlformats.org/officeDocument/2006/relationships/image" Id="rIdPOJdpD"/>
</rels:Relationships>

</file>

<file path=ppt/slides/slide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0" r="0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z7CmE"/>
          <a:srcRect b="29913" l="0" r="72" t="29908"/>
          <a:stretch>
            <a:fillRect/>
          </a:stretch>
        </p:blipFill>
        <p:spPr>
          <a:xfrm rot="0">
            <a:off x="0" y="0"/>
            <a:ext cx="12192635" cy="6858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eyJtZCI6IuebruW9lVxu5pil6IqC6Laj5ZGz5YWD57SgIiwidHBsaWQiOiIxMDIyNTUiLCJ0cGxOYW1lIjoiY2F0YWxvZ3VlXzEwMjI1NSIsImVkaXRlZCI6ImZhbHNlIn0=</bd:templateData>
    </p:ext>
  </p:extLst>
</p:sld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02" name="Picture 2"/>
          <p:cNvPicPr>
            <a:picLocks noChangeAspect="1"/>
          </p:cNvPicPr>
          <p:nvPr/>
        </p:nvPicPr>
        <p:blipFill>
          <a:blip r:embed="rIdE6sgwu"/>
          <a:srcRect b="11129" l="0" r="0" t="11121"/>
          <a:stretch>
            <a:fillRect/>
          </a:stretch>
        </p:blipFill>
        <p:spPr>
          <a:xfrm rot="0">
            <a:off x="0" y="-6985"/>
            <a:ext cx="12192000" cy="6864985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eyJfdGVtcGxhdGVEYXRhIjp7ImNvbnRlbnRUeXBlIjoiJG51bWJlciJ9LCJ0YWciOiJub0VkaXQifQ==</bd:templateData>
          </p:ext>
        </p:extLst>
      </p:pic>
      <p:pic>
        <p:nvPicPr>
          <p:cNvPr id="100017" name="Picture 3"/>
          <p:cNvPicPr>
            <a:picLocks noChangeAspect="1"/>
          </p:cNvPicPr>
          <p:nvPr/>
        </p:nvPicPr>
        <p:blipFill>
          <a:blip r:embed="rId1az3us"/>
          <a:srcRect b="8238" l="0" r="0" t="7920"/>
          <a:stretch>
            <a:fillRect/>
          </a:stretch>
        </p:blipFill>
        <p:spPr>
          <a:xfrm rot="0">
            <a:off x="7577692" y="2207290"/>
            <a:ext cx="495300" cy="47117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  <p:sp>
        <p:nvSpPr>
          <p:cNvPr id="5" name="TextBox 5"/>
          <p:cNvSpPr txBox="1"/>
          <p:nvPr/>
        </p:nvSpPr>
        <p:spPr>
          <a:xfrm flipH="0" flipV="0" rot="0">
            <a:off x="7221415" y="4750882"/>
            <a:ext cx="4924056" cy="1924058"/>
          </a:xfrm>
          <a:prstGeom prst="rect">
            <a:avLst/>
          </a:prstGeom>
          <a:ln/>
        </p:spPr>
        <p:txBody>
          <a:bodyPr anchor="b" anchorCtr="0" bIns="45720" lIns="91440" rIns="91440" rtlCol="0" tIns="45720" vert="horz" wrap="square">
            <a:normAutofit fontScale="100000"/>
          </a:bodyPr>
          <a:lstStyle/>
          <a:p>
            <a:pPr algn="l" defTabSz="914400" marL="0">
              <a:lnSpc>
                <a:spcPct val="100000"/>
              </a:lnSpc>
              <a:spcBef>
                <a:spcPts val="375"/>
              </a:spcBef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b="1" lang="en-US" sz="48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            春节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eyJfdGVtcGxhdGVEYXRhIjp7ImNvbnRlbnRUeXBlIjoiJHRpdGxlIiwibGluZUNvdW50IjoiMiIsIndvcmRDb3VudCI6IjkifSwidGFnIjoiJHRpdGxlIn0=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eyJtZCI6Iuaciei2o+eahOaYpeiKgiIsInRwbGlkIjoiMTAyMjU1IiwidHBsTmFtZSI6InRpdGxlXzEwMjI1NSIsImVkaXRlZCI6ImZhbHNlIn0=</bd:templateData>
    </p:ext>
  </p:extLs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09" name="Picture 2"/>
          <p:cNvPicPr>
            <a:picLocks noChangeAspect="1"/>
          </p:cNvPicPr>
          <p:nvPr/>
        </p:nvPicPr>
        <p:blipFill>
          <a:blip r:embed="rId2mcxPc"/>
          <a:srcRect b="30036" l="0" r="72" t="30030"/>
          <a:stretch>
            <a:fillRect/>
          </a:stretch>
        </p:blipFill>
        <p:spPr>
          <a:xfrm rot="0">
            <a:off x="0" y="0"/>
            <a:ext cx="12192635" cy="68580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pic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eyJtZCI6IiMjIOaYpeiKgui2o+WRs+WFg+e0oCIsInRwbGlkIjoiMTAyMjU1IiwidHBsTmFtZSI6ImgydGl0bGVfMTAyMjU1IiwiZWRpdGVkIjoiZmFsc2UifQ==</bd:templateData>
    </p:ext>
  </p:extLs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0" r="0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0">
            <a:off x="4915035" y="4715149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" name="AutoShape 3"/>
          <p:cNvSpPr/>
          <p:nvPr/>
        </p:nvSpPr>
        <p:spPr>
          <a:xfrm rot="0">
            <a:off x="4918415" y="3060483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Freeform 4"/>
          <p:cNvSpPr/>
          <p:nvPr/>
        </p:nvSpPr>
        <p:spPr>
          <a:xfrm rot="0">
            <a:off x="3999788" y="1823026"/>
            <a:ext cx="891411" cy="3949143"/>
          </a:xfrm>
          <a:custGeom>
            <a:avLst/>
            <a:gdLst/>
            <a:ahLst/>
            <a:cxnLst/>
            <a:rect b="b" l="l" r="r" t="t"/>
            <a:pathLst>
              <a:path h="3949143" w="891411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传统美食：饺子、年糕、鱼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Z0js5">
            <a:alphaModFix amt="100000"/>
          </a:blip>
          <a:srcRect b="189" l="12463" r="12754" t="0"/>
          <a:stretch>
            <a:fillRect/>
          </a:stretch>
        </p:blipFill>
        <p:spPr>
          <a:xfrm flipH="0" rot="0">
            <a:off x="1147718" y="2618737"/>
            <a:ext cx="2357721" cy="2357721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sp>
        <p:nvSpPr>
          <p:cNvPr id="9" name="AutoShape 9"/>
          <p:cNvSpPr/>
          <p:nvPr/>
        </p:nvSpPr>
        <p:spPr>
          <a:xfrm rot="0">
            <a:off x="4929622" y="1421605"/>
            <a:ext cx="6480577" cy="1472880"/>
          </a:xfrm>
          <a:prstGeom prst="roundRect">
            <a:avLst>
              <a:gd fmla="val 16667" name="adj"/>
            </a:avLst>
          </a:prstGeom>
          <a:solidFill>
            <a:schemeClr val="l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5163786" y="1545356"/>
            <a:ext cx="4410330" cy="492557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饺子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eyJfdGVtcGxhdGVEYXRhIjp7ImNvbnRlbnRUeXBlIjoiJGl0ZW0xX3RpdGxlIiwibGluZUNvdW50IjoiMSIsIndvcmRDb3VudCI6IjEyIn0sInRhZyI6IiRpdGVtMV90aXRsZSJ9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5135211" y="2009338"/>
            <a:ext cx="5964430" cy="609398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北方春节必备食物，形似元宝寓意招财进宝。常见猪肉白菜、韭菜鸡蛋馅，包制时全家参与，煮好后蘸醋蒜食用，象征团圆和财富积累。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eyJfdGVtcGxhdGVEYXRhIjp7ImNvbnRlbnRUeXBlIjoiJGl0ZW0xX2MiLCJsaW5lQ291bnQiOiIyIiwid29yZENvdW50IjoiMzMifSwidGFnIjoiJGl0ZW0xX2MifQ==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5124004" y="3648216"/>
            <a:ext cx="5964430" cy="609398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南方传统糯米制品，谐音"年高"寓意步步高升。可蒸可煎，搭配白糖或桂花蜜，软糯香甜的口感既御寒又承载对新年事业学业的美好期许。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eyJfdGVtcGxhdGVEYXRhIjp7ImNvbnRlbnRUeXBlIjoiJGl0ZW0yX2MiLCJsaW5lQ291bnQiOiIyIiwid29yZENvdW50IjoiMzMifSwidGFnIjoiJGl0ZW0yX2MifQ==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120625" y="5302882"/>
            <a:ext cx="5964430" cy="609398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清蒸或红烧做法保留鲜味，上桌时讲究"鱼不吃完"，取"年年有余"吉兆。鱼头朝向长辈体现尊老传统，金黄鱼身象征财富丰盈。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eyJfdGVtcGxhdGVEYXRhIjp7ImNvbnRlbnRUeXBlIjoiJGl0ZW0zX2MiLCJsaW5lQ291bnQiOiIyIiwid29yZENvdW50IjoiMzMifSwidGFnIjoiJGl0ZW0zX2MifQ==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AutoShape 15"/>
          <p:cNvSpPr/>
          <p:nvPr/>
        </p:nvSpPr>
        <p:spPr>
          <a:xfrm rot="0"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AutoShape 18"/>
          <p:cNvSpPr/>
          <p:nvPr/>
        </p:nvSpPr>
        <p:spPr>
          <a:xfrm rot="0"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AutoShape 20"/>
          <p:cNvSpPr/>
          <p:nvPr/>
        </p:nvSpPr>
        <p:spPr>
          <a:xfrm rot="0"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1" name="AutoShape 21"/>
          <p:cNvSpPr/>
          <p:nvPr/>
        </p:nvSpPr>
        <p:spPr>
          <a:xfrm rot="0"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AutoShape 22"/>
          <p:cNvSpPr/>
          <p:nvPr/>
        </p:nvSpPr>
        <p:spPr>
          <a:xfrm rot="0"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3" name="AutoShape 23"/>
          <p:cNvSpPr/>
          <p:nvPr/>
        </p:nvSpPr>
        <p:spPr>
          <a:xfrm rot="0">
            <a:off x="5163786" y="3184234"/>
            <a:ext cx="4410330" cy="492557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b="1" lang="en-US" sz="2400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年糕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eyJfdGVtcGxhdGVEYXRhIjp7ImNvbnRlbnRUeXBlIjoiJGl0ZW0yX3RpdGxlIiwibGluZUNvdW50IjoiMSIsIndvcmRDb3VudCI6IjEyIn0sInRhZyI6IiRpdGVtMl90aXRsZSJ9</bd:templateData>
          </p:ext>
        </p:extLst>
      </p:sp>
      <p:sp>
        <p:nvSpPr>
          <p:cNvPr id="24" name="AutoShape 24"/>
          <p:cNvSpPr/>
          <p:nvPr/>
        </p:nvSpPr>
        <p:spPr>
          <a:xfrm rot="0">
            <a:off x="5163786" y="4862072"/>
            <a:ext cx="4410330" cy="492557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b="1" lang="en-US" sz="2400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eyJfdGVtcGxhdGVEYXRhIjp7ImNvbnRlbnRUeXBlIjoiJGl0ZW0zX3RpdGxlIiwibGluZUNvdW50IjoiMSIsIndvcmRDb3VudCI6IjEyIn0sInRhZyI6IiRpdGVtM190aXRsZSJ9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S8oOe7n+e+jumjn++8mumluuWtkOOAgeW5tOezleOAgemxvFxuIyMjIOmluuWtkFxu5YyX5pa55pil6IqC5b+F5aSH6aOf54mp77yM5b2i5Ly85YWD5a6d5a+T5oSP5oub6LSi6L+b5a6d44CC5bi46KeB54yq6IKJ55m96I+c44CB6Z+t6I+c6bih6JuL6aaF77yM5YyF5Yi25pe25YWo5a625Y+C5LiO77yM54Wu5aW95ZCO6Ji46YaL6JKc6aOf55So77yM6LGh5b6B5Zui5ZyG5ZKM6LSi5a+M56ev57Sv44CCXG4jIyMg5bm057OVXG7ljZfmlrnkvKDnu5/ns6/nsbPliLblk4HvvIzosJDpn7NcIuW5tOmrmFwi5a+T5oSP5q2l5q2l6auY5Y2H44CC5Y+v6JK45Y+v54WO77yM5pCt6YWN55m957OW5oiW5qGC6Iqx6Jyc77yM6L2v57Ov6aaZ55Sc55qE5Y+j5oSf5pei5b6h5a+S5Y+I5om/6L295a+55paw5bm05LqL5Lia5a2m5Lia55qE576O5aW95pyf6K6444CCXG4jIyMg6bG8XG7muIXokrjmiJbnuqLng6flgZrms5Xkv53nlZnpspzlkbPvvIzkuIrmoYzml7borrLnqbZcIumxvOS4jeWQg+WujFwi77yM5Y+WXCLlubTlubTmnInkvZlcIuWQieWFhuOAgumxvOWktOacneWQkemVv+i+iOS9k+eOsOWwiuiAgeS8oOe7n++8jOmHkem7hOmxvOi6q+ixoeW+gei0ouWvjOS4sOebiOOAgiIsInRwbGlkIjoiMTAyMjU1IiwidHBsTmFtZSI6Imxpc3QzXzIwMjUwNzAxMDYiLCJlZGl0ZWQiOiJmYWxzZSJ9</bd:templateData>
    </p:ext>
  </p:extLs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0" r="0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0">
            <a:off x="7576454" y="-502636"/>
            <a:ext cx="8930991" cy="8930991"/>
          </a:xfrm>
          <a:prstGeom prst="ellipse">
            <a:avLst/>
          </a:prstGeom>
          <a:solidFill>
            <a:schemeClr val="accent1">
              <a:alpha val="10000"/>
            </a:schemeClr>
          </a:solidFill>
          <a:ln/>
        </p:spPr>
        <p:txBody>
          <a:bodyPr anchor="ctr" anchorCtr="0" rtlCol="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900">
                <a:solidFill>
                  <a:srgbClr val="000000">
                    <a:alpha val="10000"/>
                  </a:srgbClr>
                </a:solidFill>
                <a:latin typeface="Microsoft Yahei"/>
                <a:ea typeface="Microsoft Yahei"/>
                <a:cs typeface="Microsoft Yahei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eyJfdGVtcGxhdGVEYXRhIjp7ImxpbmVDb3VudCI6IjYyIiwid29yZENvdW50IjoiNzUifSwidGFnIjoibm9FZGl0In0=</bd:templateData>
          </p:ext>
        </p:extLst>
      </p:sp>
      <p:sp>
        <p:nvSpPr>
          <p:cNvPr id="3" name="TextBox 3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节庆习俗：福字装饰、春联张贴、红包赠送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flipH="0" rot="0">
            <a:off x="10003600" y="1924509"/>
            <a:ext cx="4076700" cy="4076700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cxnSp>
        <p:nvCxnSpPr>
          <p:cNvPr id="5" name="Connector 5"/>
          <p:cNvCxnSpPr/>
          <p:nvPr/>
        </p:nvCxnSpPr>
        <p:spPr>
          <a:xfrm>
            <a:off x="1075015" y="2403288"/>
            <a:ext cx="6809453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cxnSp>
      <p:sp>
        <p:nvSpPr>
          <p:cNvPr id="6" name="AutoShape 6"/>
          <p:cNvSpPr/>
          <p:nvPr/>
        </p:nvSpPr>
        <p:spPr>
          <a:xfrm rot="0">
            <a:off x="676027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 anchor="ctr" anchorCtr="0" rtlCol="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b="1" lang="en-US" sz="1899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eyJfdGVtcGxhdGVEYXRhIjp7ImxpbmVDb3VudCI6IjEiLCJ3b3JkQ291bnQiOiIifSwidGFnIjoibm9FZGl0In0=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030146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 anchor="ctr" anchorCtr="0" rtlCol="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b="1" lang="en-US" sz="18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eyJfdGVtcGxhdGVEYXRhIjp7ImxpbmVDb3VudCI6IjEiLCJ3b3JkQ291bnQiOiIifSwidGFnIjoibm9FZGl0In0=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5402516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 anchor="ctr" anchorCtr="0" rtlCol="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b="1" lang="en-US" sz="18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eyJfdGVtcGxhdGVEYXRhIjp7ImxpbmVDb3VudCI6IjEiLCJ3b3JkQ291bnQiOiIifSwidGFnIjoibm9FZGl0In0=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7800586" y="2210788"/>
            <a:ext cx="400050" cy="4000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 anchor="ctr" anchorCtr="0" rtlCol="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r>
              <a:rPr b="1" lang="en-US" sz="18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4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eyJfdGVtcGxhdGVEYXRhIjp7ImxpbmVDb3VudCI6IjEiLCJ3b3JkQ291bnQiOiIifSwidGFnIjoibm9FZGl0In0=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552202" y="2907441"/>
            <a:ext cx="1898200" cy="454737"/>
          </a:xfrm>
          <a:prstGeom prst="rect">
            <a:avLst/>
          </a:prstGeom>
          <a:noFill/>
          <a:ln/>
        </p:spPr>
        <p:txBody>
          <a:bodyPr anchor="b" anchorCtr="1" bIns="45720" lIns="9144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18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福字装饰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eyJfdGVtcGxhdGVEYXRhIjp7ImNvbnRlbnRUeXBlIjoiJGl0ZW0xX3RpdGxlIiwibGluZUNvdW50IjoiMSIsIndvcmRDb3VudCI6IjYifSwidGFnIjoiJGl0ZW0xX3RpdGxlIn0=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552202" y="3334445"/>
            <a:ext cx="1898200" cy="2332592"/>
          </a:xfrm>
          <a:prstGeom prst="rect">
            <a:avLst/>
          </a:prstGeom>
          <a:ln/>
        </p:spPr>
        <p:txBody>
          <a:bodyPr anchor="t" anchorCtr="0" bIns="57150" lIns="123825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倒贴"福"字寓意"福到"，红色宣纸书法作品贴于门窗，社区活动中常组织青少年学习书写，传递新春喜庆氛围。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eyJfdGVtcGxhdGVEYXRhIjp7ImNvbnRlbnRUeXBlIjoiJGl0ZW0xX2MiLCJsaW5lQ291bnQiOiI3Iiwid29yZENvdW50IjoiOSJ9LCJ0YWciOiIkaXRlbTFfYyJ9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2906321" y="3334445"/>
            <a:ext cx="1898200" cy="2332592"/>
          </a:xfrm>
          <a:prstGeom prst="rect">
            <a:avLst/>
          </a:prstGeom>
          <a:ln/>
        </p:spPr>
        <p:txBody>
          <a:bodyPr anchor="t" anchorCtr="0" bIns="57150" lIns="123825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对联内容讲究平仄对仗，翰墨飘香间抒发美好愿望。专业书法爱好者现场挥毫，居民可获赠手写春联，体现文化传承的温度。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eyJfdGVtcGxhdGVEYXRhIjp7ImNvbnRlbnRUeXBlIjoiJGl0ZW0yX2MiLCJsaW5lQ291bnQiOiI3Iiwid29yZENvdW50IjoiOSJ9LCJ0YWciOiIkaXRlbTJfYyJ9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2906321" y="2907441"/>
            <a:ext cx="1898200" cy="454737"/>
          </a:xfrm>
          <a:prstGeom prst="rect">
            <a:avLst/>
          </a:prstGeom>
          <a:noFill/>
          <a:ln/>
        </p:spPr>
        <p:txBody>
          <a:bodyPr anchor="b" anchorCtr="1" bIns="45720" lIns="9144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18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春联张贴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eyJfdGVtcGxhdGVEYXRhIjp7ImNvbnRlbnRUeXBlIjoiJGl0ZW0yX3RpdGxlIiwibGluZUNvdW50IjoiMSIsIndvcmRDb3VudCI6IjYifSwidGFnIjoiJGl0ZW0yX3RpdGxlIn0=</bd:templateData>
          </p:ext>
        </p:extLst>
      </p:sp>
      <p:sp>
        <p:nvSpPr>
          <p:cNvPr id="14" name="AutoShape 14"/>
          <p:cNvSpPr/>
          <p:nvPr/>
        </p:nvSpPr>
        <p:spPr>
          <a:xfrm rot="0">
            <a:off x="5278691" y="2907441"/>
            <a:ext cx="1898200" cy="454737"/>
          </a:xfrm>
          <a:prstGeom prst="rect">
            <a:avLst/>
          </a:prstGeom>
          <a:noFill/>
          <a:ln/>
        </p:spPr>
        <p:txBody>
          <a:bodyPr anchor="b" anchorCtr="1" bIns="45720" lIns="9144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18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红包赠送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eyJfdGVtcGxhdGVEYXRhIjp7ImNvbnRlbnRUeXBlIjoiJGl0ZW0zX3RpdGxlIiwibGluZUNvdW50IjoiMSIsIndvcmRDb3VudCI6IjYifSwidGFnIjoiJGl0ZW0zX3RpdGxlIn0=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5278691" y="3334445"/>
            <a:ext cx="1898200" cy="2332592"/>
          </a:xfrm>
          <a:prstGeom prst="rect">
            <a:avLst/>
          </a:prstGeom>
          <a:ln/>
        </p:spPr>
        <p:txBody>
          <a:bodyPr anchor="t" anchorCtr="0" bIns="57150" lIns="123825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红色信封装压岁钱，长辈除夕夜赠予晚辈。现代衍生电子红包形式，但传统纸质红包仍保留"压祟"避灾的原始寓意。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eyJfdGVtcGxhdGVEYXRhIjp7ImNvbnRlbnRUeXBlIjoiJGl0ZW0zX2MiLCJsaW5lQ291bnQiOiI3Iiwid29yZENvdW50IjoiOSJ9LCJ0YWciOiIkaXRlbTNfYyJ9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7676761" y="2907441"/>
            <a:ext cx="1898200" cy="454737"/>
          </a:xfrm>
          <a:prstGeom prst="rect">
            <a:avLst/>
          </a:prstGeom>
          <a:noFill/>
          <a:ln/>
        </p:spPr>
        <p:txBody>
          <a:bodyPr anchor="b" anchorCtr="1" bIns="45720" lIns="9144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18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腊味制备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eyJfdGVtcGxhdGVEYXRhIjp7ImNvbnRlbnRUeXBlIjoiJGl0ZW00X3RpdGxlIiwibGluZUNvdW50IjoiMSIsIndvcmRDb3VudCI6IjYifSwidGFnIjoiJGl0ZW00X3RpdGxlIn0=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7676761" y="3334445"/>
            <a:ext cx="1898200" cy="2332592"/>
          </a:xfrm>
          <a:prstGeom prst="rect">
            <a:avLst/>
          </a:prstGeom>
          <a:ln/>
        </p:spPr>
        <p:txBody>
          <a:bodyPr anchor="t" anchorCtr="0" bIns="57150" lIns="123825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大寒时节腌制腊肉香肠，晾晒后成串悬挂。既是冬季储存智慧，也构成屋檐下独特的年节风景，年后成为团圆宴上的家乡风味。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eyJfdGVtcGxhdGVEYXRhIjp7ImNvbnRlbnRUeXBlIjoiJGl0ZW00X2MiLCJsaW5lQ291bnQiOiI3Iiwid29yZENvdW50IjoiOSJ9LCJ0YWciOiIkaXRlbTRfYyJ9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KguW6huS5oOS/l++8muemj+Wtl+ijhemlsOOAgeaYpeiBlOW8oOi0tOOAgee6ouWMhei1oOmAgVxuIyMjIOemj+Wtl+ijhemlsFxu5YCS6LS0XCLnpo9cIuWtl+Wvk+aEj1wi56aP5YiwXCLvvIznuqLoibLlrqPnurjkuabms5XkvZzlk4HotLTkuo7pl6jnqpfvvIznpL7ljLrmtLvliqjkuK3luLjnu4Tnu4fpnZLlsJHlubTlrabkuaDkuablhpnvvIzkvKDpgJLmlrDmmKXllpzluobmsJvlm7TjgIJcbiMjIyDmmKXogZTlvKDotLRcbuWvueiBlOWGheWuueiusueptuW5s+S7hOWvueS7l++8jOe/sOWiqOmjmOmmmemXtOaKkuWPkee+juWlveaEv+acm+OAguS4k+S4muS5puazleeIseWlveiAheeOsOWcuuaMpeavq++8jOWxheawkeWPr+iOt+i1oOaJi+WGmeaYpeiBlO+8jOS9k+eOsOaWh+WMluS8oOaJv+eahOa4qeW6puOAglxuIyMjIOe6ouWMhei1oOmAgVxu57qi6Imy5L+h5bCB6KOF5Y6L5bKB6ZKx77yM6ZW/6L6I6Zmk5aSV5aSc6LWg5LqI5pma6L6I44CC546w5Luj6KGN55Sf55S15a2Q57qi5YyF5b2i5byP77yM5L2G5Lyg57uf57q46LSo57qi5YyF5LuN5L+d55WZXCLljovnpZ9cIumBv+eBvueahOWOn+Wni+Wvk+aEj+OAglxuIyMjIOiFiuWRs+WItuWkh1xu5aSn5a+S5pe26IqC6IWM5Yi26IWK6IKJ6aaZ6IKg77yM5pm+5pmS5ZCO5oiQ5Liy5oKs5oyC44CC5pei5piv5Yas5a2j5YKo5a2Y5pm65oWn77yM5Lmf5p6E5oiQ5bGL5qqQ5LiL54us54m555qE5bm06IqC6aOO5pmv77yM5bm05ZCO5oiQ5Li65Zui5ZyG5a605LiK55qE5a625Lmh6aOO5ZGz44CCIiwidHBsaWQiOiIxMDIyNTUiLCJ0cGxOYW1lIjoibGlzdDRfMjAyNTA2MjYwOSIsImVkaXRlZCI6ImZhbHNlIn0=</bd:templateData>
    </p:ext>
  </p:extLs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0" r="0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祝福文化：祝福语表达、家庭互动乐趣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eyJfdGVtcGxhdGVEYXRhIjp7ImNvbnRlbnRUeXBlIjoiJHRpdGxlIiwibGluZUNvdW50IjoiMSIsIndvcmRDb3VudCI6IjI3In0sInRhZyI6IiR0aXRsZSJ9</bd:templateData>
          </p:ext>
        </p:extLst>
      </p:sp>
      <p:sp>
        <p:nvSpPr>
          <p:cNvPr id="3" name="AutoShape 3"/>
          <p:cNvSpPr/>
          <p:nvPr/>
        </p:nvSpPr>
        <p:spPr>
          <a:xfrm rot="0"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 flipH="0" rot="0">
            <a:off x="8550029" y="1334644"/>
            <a:ext cx="2846272" cy="140910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sp>
        <p:nvSpPr>
          <p:cNvPr id="6" name="AutoShape 6"/>
          <p:cNvSpPr/>
          <p:nvPr/>
        </p:nvSpPr>
        <p:spPr>
          <a:xfrm rot="0"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alphaModFix amt="100000"/>
          </a:blip>
          <a:srcRect b="33502" t="33502"/>
          <a:stretch>
            <a:fillRect/>
          </a:stretch>
        </p:blipFill>
        <p:spPr>
          <a:xfrm flipH="0" rot="0">
            <a:off x="885002" y="3159822"/>
            <a:ext cx="2846272" cy="140910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eyJfdGVtcGxhdGVEYXRhIjp7ImNvbnRlbnRUeXBlIjoiJGltZzEifSwidGFnIjoiJGltZzEifQ==</bd:templateData>
          </p:ext>
        </p:extLst>
      </p:pic>
      <p:sp>
        <p:nvSpPr>
          <p:cNvPr id="9" name="AutoShape 9"/>
          <p:cNvSpPr/>
          <p:nvPr/>
        </p:nvSpPr>
        <p:spPr>
          <a:xfrm rot="0"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100000"/>
          </a:blip>
          <a:srcRect/>
          <a:stretch>
            <a:fillRect/>
          </a:stretch>
        </p:blipFill>
        <p:spPr>
          <a:xfrm flipH="0" rot="0">
            <a:off x="8567537" y="4985000"/>
            <a:ext cx="2846272" cy="140910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eyJfdGVtcGxhdGVEYXRhIjp7ImNvbnRlbnRUeXBlIjoiJGltZzIifSwidGFnIjoiJGltZzIifQ==</bd:templateData>
          </p:ext>
        </p:extLst>
      </p:pic>
      <p:sp>
        <p:nvSpPr>
          <p:cNvPr id="12" name="AutoShape 12"/>
          <p:cNvSpPr/>
          <p:nvPr/>
        </p:nvSpPr>
        <p:spPr>
          <a:xfrm rot="0">
            <a:off x="1459434" y="1444542"/>
            <a:ext cx="4410330" cy="492557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defRPr/>
            </a:pPr>
            <a:r>
              <a:rPr b="1"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吉祥话体系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eyJfdGVtcGxhdGVEYXRhIjp7ImNvbnRlbnRUeXBlIjoiJGl0ZW0xX3RpdGxlIiwibGluZUNvdW50IjoiMSIsIndvcmRDb3VudCI6IjEyIn0sInRhZyI6IiRpdGVtMV90aXRsZSJ9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1419388" y="1937100"/>
            <a:ext cx="6616479" cy="696746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"万事如意""恭喜发财"等短语形成固定表达范式，拜年时反复使用，通过语言符号强化喜庆氛围。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eyJfdGVtcGxhdGVEYXRhIjp7ImNvbnRlbnRUeXBlIjoiJGl0ZW0xX2MiLCJsaW5lQ291bnQiOiIyIiwid29yZENvdW50IjoiMzYifSwidGFnIjoiJGl0ZW0xX2MifQ==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4102224" y="3762278"/>
            <a:ext cx="6616479" cy="696746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饺子包入硬币象征财运，年糕造型对应事业高升，春卷形态寓意迎接新春，每种食物都是物化的祝福载体。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eyJfdGVtcGxhdGVEYXRhIjp7ImNvbnRlbnRUeXBlIjoiJGl0ZW0yX2MiLCJsaW5lQ291bnQiOiIyIiwid29yZENvdW50IjoiMzYifSwidGFnIjoiJGl0ZW0yX2MifQ==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436896" y="5587455"/>
            <a:ext cx="6616479" cy="696746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长辈指导晚辈包饺子、写福字，在共同劳作中完成文化传递。守岁时全家围坐话家常，强化亲情纽带。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eyJfdGVtcGxhdGVEYXRhIjp7ImNvbnRlbnRUeXBlIjoiJGl0ZW0zX2MiLCJsaW5lQ291bnQiOiIyIiwid29yZENvdW50IjoiMzYifSwidGFnIjoiJGl0ZW0zX2MifQ==</bd:templateData>
          </p:ext>
        </p:extLst>
      </p:sp>
      <p:sp>
        <p:nvSpPr>
          <p:cNvPr id="16" name="AutoShape 16"/>
          <p:cNvSpPr/>
          <p:nvPr/>
        </p:nvSpPr>
        <p:spPr>
          <a:xfrm rot="0">
            <a:off x="4151488" y="3269720"/>
            <a:ext cx="4410330" cy="492557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defRPr/>
            </a:pPr>
            <a:r>
              <a:rPr b="1"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食物隐喻祝福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eyJfdGVtcGxhdGVEYXRhIjp7ImNvbnRlbnRUeXBlIjoiJGl0ZW0yX3RpdGxlIiwibGluZUNvdW50IjoiMSIsIndvcmRDb3VudCI6IjEyIn0sInRhZyI6IiRpdGVtMl90aXRsZSJ9</bd:templateData>
          </p:ext>
        </p:extLst>
      </p:sp>
      <p:sp>
        <p:nvSpPr>
          <p:cNvPr id="17" name="AutoShape 17"/>
          <p:cNvSpPr/>
          <p:nvPr/>
        </p:nvSpPr>
        <p:spPr>
          <a:xfrm rot="0">
            <a:off x="1486063" y="5094898"/>
            <a:ext cx="4410330" cy="492557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defRPr/>
            </a:pPr>
            <a:r>
              <a:rPr b="1"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代际互动仪式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eyJfdGVtcGxhdGVEYXRhIjp7ImNvbnRlbnRUeXBlIjoiJGl0ZW0zX3RpdGxlIiwibGluZUNvdW50IjoiMSIsIndvcmRDb3VudCI6IjEyIn0sInRhZyI6IiRpdGVtM190aXRsZSJ9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lneemj+aWh+WMlu+8muelneemj+ivreihqOi+vuOAgeWutuW6reS6kuWKqOS5kOi2o1xuIyMjIOWQieelpeivneS9k+ezu1xuXCLkuIfkuovlpoLmhI9cIlwi5oGt5Zac5Y+R6LSiXCLnrYnnn63or63lvaLmiJDlm7rlrprooajovr7ojIPlvI/vvIzmi5zlubTml7blj43lpI3kvb/nlKjvvIzpgJrov4for63oqIDnrKblj7flvLrljJbllpzluobmsJvlm7TjgIJcbiMjIyDpo5/nianpmpDllrvnpZ3npo9cbumluuWtkOWMheWFpeehrOW4geixoeW+gei0oui/kO+8jOW5tOezlemAoOWei+WvueW6lOS6i+S4mumrmOWNh++8jOaYpeWNt+W9ouaAgeWvk+aEj+i/juaOpeaWsOaYpe+8jOavj+enjemjn+eJqemDveaYr+eJqeWMlueahOelneemj+i9veS9k+OAglxuIyMjIOS7o+mZheS6kuWKqOS7quW8j1xu6ZW/6L6I5oyH5a+85pma6L6I5YyF6aW65a2Q44CB5YaZ56aP5a2X77yM5Zyo5YWx5ZCM5Yqz5L2c5Lit5a6M5oiQ5paH5YyW5Lyg6YCS44CC5a6I5bKB5pe25YWo5a625Zu05Z2Q6K+d5a625bi477yM5by65YyW5Lqy5oOF57q95bim44CCIiwidHBsaWQiOiIxMDIyNTUiLCJ0cGxOYW1lIjoibGlzdDNfMjAyNTA3MDEwNCIsImVkaXRlZCI6ImZhbHNlIn0=</bd:templateData>
    </p:ext>
  </p:extLs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0002" name="Picture 2"/>
          <p:cNvPicPr>
            <a:picLocks noChangeAspect="1"/>
          </p:cNvPicPr>
          <p:nvPr/>
        </p:nvPicPr>
        <p:blipFill>
          <a:blip r:embed="rIdPOJdpD"/>
          <a:srcRect b="27368" l="0" r="2" t="27334"/>
          <a:stretch>
            <a:fillRect/>
          </a:stretch>
        </p:blipFill>
        <p:spPr>
          <a:xfrm flipH="0" flipV="0" rot="0">
            <a:off x="-79339" y="121163"/>
            <a:ext cx="12256928" cy="650788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eyJfdGVtcGxhdGVEYXRhIjp7ImNvbnRlbnRUeXBlIjoiJG51bWJlciJ9LCJ0YWciOiJub0VkaXQifQ==</bd:templateData>
          </p:ext>
        </p:extLst>
      </p:pic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eyJtZCI6IiIsInRwbGlkIjoiMTAyMjU1IiwidHBsTmFtZSI6ImVuZF8xMDIyNTUiLCJlZGl0ZWQiOiJmYWxzZSJ9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262C27"/>
      </a:dk1>
      <a:lt1>
        <a:srgbClr val="FFFFFF"/>
      </a:lt1>
      <a:dk2>
        <a:srgbClr val="41513F"/>
      </a:dk2>
      <a:lt2>
        <a:srgbClr val="E7E6E6"/>
      </a:lt2>
      <a:accent1>
        <a:srgbClr val="66999A"/>
      </a:accent1>
      <a:accent2>
        <a:srgbClr val="66999A"/>
      </a:accent2>
      <a:accent3>
        <a:srgbClr val="66999A"/>
      </a:accent3>
      <a:accent4>
        <a:srgbClr val="66999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0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baseType="lpstr" size="4">
      <vt:lpstr>等线</vt:lpstr>
      <vt:lpstr>等线 Light</vt:lpstr>
      <vt:lpstr>Arial</vt:lpstr>
      <vt:lpstr>Office 主题​​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2025-10-20T11:38:53Z</dcterms:created>
  <dc:creator>zhangqishou</dc:creator>
  <cp:lastModifiedBy>zhangqishou</cp:lastModifiedBy>
  <dcterms:modified xsi:type="dcterms:W3CDTF">2025-10-20T12:04:35Z</dcterms:modified>
  <cp:revision>2</cp:revision>
  <dc:title>PowerPoint 演示文稿</dc:title>
</cp:coreProperties>
</file>

<file path=docProps/custom.xml><?xml version="1.0" encoding="utf-8"?>
<op:Properties xmlns:op="http://schemas.openxmlformats.org/officeDocument/2006/custom-properties" xmlns:vt="http://schemas.openxmlformats.org/officeDocument/2006/docPropsVTypes">
  <op:property fmtid="{D5CDD505-2E9C-101B-9397-08002B2CF9AE}" pid="2" name="AIGC">
    <vt:lpwstr>{"Label":"1","ContentProducer":"001191110000802100433B10001","ProduceID":"f5aebb3c2fc146368a68c8770f1bfc53_1769063743_e34e740faf4254aa2c773a65df4944c5","ReservedCode1":"eb019ac9712c6c700119a789832298512ad60b72154db9949703cb790fd11f58","ContentPropagator":"001191110000802100433B10001","PropagateID":"f5aebb3c2fc146368a68c8770f1bfc53_1769063743_e34e740faf4254aa2c773a65df4944c5","ReservedCode2":"eb019ac9712c6c700119a789832298512ad60b72154db9949703cb790fd11f58"}</vt:lpwstr>
  </op:property>
</op:Properties>
</file>