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media/image10.svg" ContentType="image/svg+xml"/>
  <Override PartName="/ppt/media/image12.svg" ContentType="image/svg+xml"/>
  <Override PartName="/ppt/media/image14.svg" ContentType="image/svg+xml"/>
  <Override PartName="/ppt/media/image16.svg" ContentType="image/svg+xml"/>
  <Override PartName="/ppt/media/image2.svg" ContentType="image/svg+xml"/>
  <Override PartName="/ppt/media/image22.svg" ContentType="image/svg+xml"/>
  <Override PartName="/ppt/media/image27.svg" ContentType="image/svg+xml"/>
  <Override PartName="/ppt/media/image29.svg" ContentType="image/svg+xml"/>
  <Override PartName="/ppt/media/image33.svg" ContentType="image/svg+xml"/>
  <Override PartName="/ppt/media/image35.svg" ContentType="image/svg+xml"/>
  <Override PartName="/ppt/media/image39.svg" ContentType="image/svg+xml"/>
  <Override PartName="/ppt/media/image4.svg" ContentType="image/svg+xml"/>
  <Override PartName="/ppt/media/image41.svg" ContentType="image/svg+xml"/>
  <Override PartName="/ppt/media/image44.svg" ContentType="image/svg+xml"/>
  <Override PartName="/ppt/media/image46.svg" ContentType="image/svg+xml"/>
  <Override PartName="/ppt/media/image49.svg" ContentType="image/svg+xml"/>
  <Override PartName="/ppt/media/image51.svg" ContentType="image/svg+xml"/>
  <Override PartName="/ppt/media/image6.svg" ContentType="image/svg+xml"/>
  <Override PartName="/ppt/media/image8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87" r:id="rId24"/>
  </p:sldIdLst>
  <p:sldSz cx="18288000" cy="10287000"/>
  <p:notesSz cx="6858000" cy="9144000"/>
  <p:embeddedFontLst>
    <p:embeddedFont>
      <p:font typeface="Raleway Heavy" panose="020B0003030101060003"/>
      <p:bold r:id="rId28"/>
    </p:embeddedFont>
    <p:embeddedFont>
      <p:font typeface="Raleway" panose="020B0503030101060003"/>
      <p:regular r:id="rId29"/>
    </p:embeddedFont>
    <p:embeddedFont>
      <p:font typeface="Canva Sans" panose="020B0503030501040103"/>
      <p:regular r:id="rId30"/>
    </p:embeddedFont>
    <p:embeddedFont>
      <p:font typeface="Raleway Bold" panose="020B0803030101060003"/>
      <p:bold r:id="rId31"/>
    </p:embeddedFont>
    <p:embeddedFont>
      <p:font typeface="Canva Sans Bold" panose="020B0803030501040103"/>
      <p:bold r:id="rId32"/>
    </p:embeddedFont>
    <p:embeddedFont>
      <p:font typeface="Calibri" panose="020F0502020204030204" charset="0"/>
      <p:regular r:id="rId33"/>
      <p:bold r:id="rId34"/>
      <p:italic r:id="rId35"/>
      <p:boldItalic r:id="rId3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6" Type="http://schemas.openxmlformats.org/officeDocument/2006/relationships/font" Target="fonts/font9.fntdata"/><Relationship Id="rId35" Type="http://schemas.openxmlformats.org/officeDocument/2006/relationships/font" Target="fonts/font8.fntdata"/><Relationship Id="rId34" Type="http://schemas.openxmlformats.org/officeDocument/2006/relationships/font" Target="fonts/font7.fntdata"/><Relationship Id="rId33" Type="http://schemas.openxmlformats.org/officeDocument/2006/relationships/font" Target="fonts/font6.fntdata"/><Relationship Id="rId32" Type="http://schemas.openxmlformats.org/officeDocument/2006/relationships/font" Target="fonts/font5.fntdata"/><Relationship Id="rId31" Type="http://schemas.openxmlformats.org/officeDocument/2006/relationships/font" Target="fonts/font4.fntdata"/><Relationship Id="rId30" Type="http://schemas.openxmlformats.org/officeDocument/2006/relationships/font" Target="fonts/font3.fntdata"/><Relationship Id="rId3" Type="http://schemas.openxmlformats.org/officeDocument/2006/relationships/slide" Target="slides/slide1.xml"/><Relationship Id="rId29" Type="http://schemas.openxmlformats.org/officeDocument/2006/relationships/font" Target="fonts/font2.fntdata"/><Relationship Id="rId28" Type="http://schemas.openxmlformats.org/officeDocument/2006/relationships/font" Target="fonts/font1.fntdata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svg"/><Relationship Id="rId7" Type="http://schemas.openxmlformats.org/officeDocument/2006/relationships/image" Target="../media/image7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3" Type="http://schemas.openxmlformats.org/officeDocument/2006/relationships/slideLayout" Target="../slideLayouts/slideLayout7.xml"/><Relationship Id="rId12" Type="http://schemas.openxmlformats.org/officeDocument/2006/relationships/image" Target="../media/image12.svg"/><Relationship Id="rId11" Type="http://schemas.openxmlformats.org/officeDocument/2006/relationships/image" Target="../media/image11.png"/><Relationship Id="rId10" Type="http://schemas.openxmlformats.org/officeDocument/2006/relationships/image" Target="../media/image10.sv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6.svg"/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14.svg"/><Relationship Id="rId6" Type="http://schemas.openxmlformats.org/officeDocument/2006/relationships/image" Target="../media/image30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image" Target="../media/image16.svg"/><Relationship Id="rId8" Type="http://schemas.openxmlformats.org/officeDocument/2006/relationships/image" Target="../media/image36.png"/><Relationship Id="rId7" Type="http://schemas.openxmlformats.org/officeDocument/2006/relationships/image" Target="../media/image35.svg"/><Relationship Id="rId6" Type="http://schemas.openxmlformats.org/officeDocument/2006/relationships/image" Target="../media/image34.png"/><Relationship Id="rId5" Type="http://schemas.openxmlformats.org/officeDocument/2006/relationships/image" Target="../media/image27.svg"/><Relationship Id="rId4" Type="http://schemas.openxmlformats.org/officeDocument/2006/relationships/image" Target="../media/image26.png"/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41.svg"/><Relationship Id="rId6" Type="http://schemas.openxmlformats.org/officeDocument/2006/relationships/image" Target="../media/image40.png"/><Relationship Id="rId5" Type="http://schemas.openxmlformats.org/officeDocument/2006/relationships/image" Target="../media/image39.svg"/><Relationship Id="rId4" Type="http://schemas.openxmlformats.org/officeDocument/2006/relationships/image" Target="../media/image38.png"/><Relationship Id="rId3" Type="http://schemas.openxmlformats.org/officeDocument/2006/relationships/image" Target="../media/image14.svg"/><Relationship Id="rId2" Type="http://schemas.openxmlformats.org/officeDocument/2006/relationships/image" Target="../media/image30.png"/><Relationship Id="rId1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46.svg"/><Relationship Id="rId6" Type="http://schemas.openxmlformats.org/officeDocument/2006/relationships/image" Target="../media/image45.png"/><Relationship Id="rId5" Type="http://schemas.openxmlformats.org/officeDocument/2006/relationships/image" Target="../media/image44.svg"/><Relationship Id="rId4" Type="http://schemas.openxmlformats.org/officeDocument/2006/relationships/image" Target="../media/image43.png"/><Relationship Id="rId3" Type="http://schemas.openxmlformats.org/officeDocument/2006/relationships/image" Target="../media/image35.svg"/><Relationship Id="rId2" Type="http://schemas.openxmlformats.org/officeDocument/2006/relationships/image" Target="../media/image34.png"/><Relationship Id="rId1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6.svg"/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image" Target="../media/image46.svg"/><Relationship Id="rId8" Type="http://schemas.openxmlformats.org/officeDocument/2006/relationships/image" Target="../media/image45.png"/><Relationship Id="rId7" Type="http://schemas.openxmlformats.org/officeDocument/2006/relationships/image" Target="../media/image51.svg"/><Relationship Id="rId6" Type="http://schemas.openxmlformats.org/officeDocument/2006/relationships/image" Target="../media/image50.png"/><Relationship Id="rId5" Type="http://schemas.openxmlformats.org/officeDocument/2006/relationships/image" Target="../media/image39.svg"/><Relationship Id="rId4" Type="http://schemas.openxmlformats.org/officeDocument/2006/relationships/image" Target="../media/image38.png"/><Relationship Id="rId3" Type="http://schemas.openxmlformats.org/officeDocument/2006/relationships/image" Target="../media/image49.svg"/><Relationship Id="rId2" Type="http://schemas.openxmlformats.org/officeDocument/2006/relationships/image" Target="../media/image48.png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47.jpeg"/></Relationships>
</file>

<file path=ppt/slides/_rels/slide2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52.png"/><Relationship Id="rId4" Type="http://schemas.openxmlformats.org/officeDocument/2006/relationships/image" Target="../media/image16.svg"/><Relationship Id="rId3" Type="http://schemas.openxmlformats.org/officeDocument/2006/relationships/image" Target="../media/image36.png"/><Relationship Id="rId2" Type="http://schemas.openxmlformats.org/officeDocument/2006/relationships/image" Target="../media/image14.svg"/><Relationship Id="rId1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6.svg"/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6.svg"/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6.svg"/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hyperlink" Target="https://www.youtube.com/watch?v=nxlE0Ntt2i0" TargetMode="External"/><Relationship Id="rId4" Type="http://schemas.openxmlformats.org/officeDocument/2006/relationships/image" Target="../media/image16.svg"/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hyperlink" Target="https://www.youtube.com/watch?v=nxlE0Ntt2i0" TargetMode="External"/><Relationship Id="rId4" Type="http://schemas.openxmlformats.org/officeDocument/2006/relationships/image" Target="../media/image16.svg"/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svg"/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6.svg"/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0">
            <a:off x="746971" y="731665"/>
            <a:ext cx="16787430" cy="8785692"/>
            <a:chOff x="0" y="0"/>
            <a:chExt cx="4421381" cy="231392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21381" cy="2313927"/>
            </a:xfrm>
            <a:custGeom>
              <a:avLst/>
              <a:gdLst/>
              <a:ahLst/>
              <a:cxnLst/>
              <a:rect l="l" t="t" r="r" b="b"/>
              <a:pathLst>
                <a:path w="4421381" h="2313927">
                  <a:moveTo>
                    <a:pt x="0" y="0"/>
                  </a:moveTo>
                  <a:lnTo>
                    <a:pt x="4421381" y="0"/>
                  </a:lnTo>
                  <a:lnTo>
                    <a:pt x="4421381" y="2313927"/>
                  </a:lnTo>
                  <a:lnTo>
                    <a:pt x="0" y="231392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52425" cap="sq">
              <a:solidFill>
                <a:srgbClr val="0B2C4A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421381" cy="235202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</a:pPr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5999586" y="3787943"/>
            <a:ext cx="8505543" cy="28523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385"/>
              </a:lnSpc>
            </a:pPr>
            <a:r>
              <a:rPr lang="en-US" sz="16705" b="1">
                <a:solidFill>
                  <a:srgbClr val="0B2C4A"/>
                </a:solidFill>
                <a:latin typeface="Raleway Heavy" panose="020B0003030101060003"/>
                <a:ea typeface="Raleway Heavy" panose="020B0003030101060003"/>
                <a:cs typeface="Raleway Heavy" panose="020B0003030101060003"/>
                <a:sym typeface="Raleway Heavy" panose="020B0003030101060003"/>
              </a:rPr>
              <a:t>FORCES</a:t>
            </a:r>
            <a:endParaRPr lang="en-US" sz="16705" b="1">
              <a:solidFill>
                <a:srgbClr val="0B2C4A"/>
              </a:solidFill>
              <a:latin typeface="Raleway Heavy" panose="020B0003030101060003"/>
              <a:ea typeface="Raleway Heavy" panose="020B0003030101060003"/>
              <a:cs typeface="Raleway Heavy" panose="020B0003030101060003"/>
              <a:sym typeface="Raleway Heavy" panose="020B0003030101060003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4208771" y="4615020"/>
            <a:ext cx="1790815" cy="19794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675"/>
              </a:lnSpc>
            </a:pPr>
            <a:r>
              <a:rPr lang="en-US" sz="15450">
                <a:solidFill>
                  <a:srgbClr val="0B2C4A"/>
                </a:solidFill>
                <a:latin typeface="Raleway" panose="020B0503030101060003"/>
                <a:ea typeface="Raleway" panose="020B0503030101060003"/>
                <a:cs typeface="Raleway" panose="020B0503030101060003"/>
                <a:sym typeface="Raleway" panose="020B0503030101060003"/>
              </a:rPr>
              <a:t>&amp;</a:t>
            </a:r>
            <a:endParaRPr lang="en-US" sz="15450">
              <a:solidFill>
                <a:srgbClr val="0B2C4A"/>
              </a:solidFill>
              <a:latin typeface="Raleway" panose="020B0503030101060003"/>
              <a:ea typeface="Raleway" panose="020B0503030101060003"/>
              <a:cs typeface="Raleway" panose="020B0503030101060003"/>
              <a:sym typeface="Raleway" panose="020B0503030101060003"/>
            </a:endParaRPr>
          </a:p>
        </p:txBody>
      </p:sp>
      <p:sp>
        <p:nvSpPr>
          <p:cNvPr id="7" name="Freeform 7"/>
          <p:cNvSpPr/>
          <p:nvPr/>
        </p:nvSpPr>
        <p:spPr>
          <a:xfrm rot="-1580834">
            <a:off x="-2045316" y="2671380"/>
            <a:ext cx="4296994" cy="4944240"/>
          </a:xfrm>
          <a:custGeom>
            <a:avLst/>
            <a:gdLst/>
            <a:ahLst/>
            <a:cxnLst/>
            <a:rect l="l" t="t" r="r" b="b"/>
            <a:pathLst>
              <a:path w="4296994" h="4944240">
                <a:moveTo>
                  <a:pt x="0" y="0"/>
                </a:moveTo>
                <a:lnTo>
                  <a:pt x="4296994" y="0"/>
                </a:lnTo>
                <a:lnTo>
                  <a:pt x="4296994" y="4944240"/>
                </a:lnTo>
                <a:lnTo>
                  <a:pt x="0" y="4944240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1284409">
            <a:off x="13751550" y="-2131685"/>
            <a:ext cx="5210785" cy="4263370"/>
          </a:xfrm>
          <a:custGeom>
            <a:avLst/>
            <a:gdLst/>
            <a:ahLst/>
            <a:cxnLst/>
            <a:rect l="l" t="t" r="r" b="b"/>
            <a:pathLst>
              <a:path w="5210785" h="4263370">
                <a:moveTo>
                  <a:pt x="0" y="0"/>
                </a:moveTo>
                <a:lnTo>
                  <a:pt x="5210785" y="0"/>
                </a:lnTo>
                <a:lnTo>
                  <a:pt x="5210785" y="4263370"/>
                </a:lnTo>
                <a:lnTo>
                  <a:pt x="0" y="426337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9007451" y="8312343"/>
            <a:ext cx="4892082" cy="4714188"/>
          </a:xfrm>
          <a:custGeom>
            <a:avLst/>
            <a:gdLst/>
            <a:ahLst/>
            <a:cxnLst/>
            <a:rect l="l" t="t" r="r" b="b"/>
            <a:pathLst>
              <a:path w="4892082" h="4714188">
                <a:moveTo>
                  <a:pt x="0" y="0"/>
                </a:moveTo>
                <a:lnTo>
                  <a:pt x="4892082" y="0"/>
                </a:lnTo>
                <a:lnTo>
                  <a:pt x="4892082" y="4714188"/>
                </a:lnTo>
                <a:lnTo>
                  <a:pt x="0" y="471418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2534408" flipV="1">
            <a:off x="-287837" y="-589593"/>
            <a:ext cx="2069617" cy="2131628"/>
          </a:xfrm>
          <a:custGeom>
            <a:avLst/>
            <a:gdLst/>
            <a:ahLst/>
            <a:cxnLst/>
            <a:rect l="l" t="t" r="r" b="b"/>
            <a:pathLst>
              <a:path w="2069617" h="2131628">
                <a:moveTo>
                  <a:pt x="0" y="2131628"/>
                </a:moveTo>
                <a:lnTo>
                  <a:pt x="2069616" y="2131628"/>
                </a:lnTo>
                <a:lnTo>
                  <a:pt x="2069616" y="0"/>
                </a:lnTo>
                <a:lnTo>
                  <a:pt x="0" y="0"/>
                </a:lnTo>
                <a:lnTo>
                  <a:pt x="0" y="2131628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2534408" flipV="1">
            <a:off x="16142551" y="8321959"/>
            <a:ext cx="1818204" cy="1872682"/>
          </a:xfrm>
          <a:custGeom>
            <a:avLst/>
            <a:gdLst/>
            <a:ahLst/>
            <a:cxnLst/>
            <a:rect l="l" t="t" r="r" b="b"/>
            <a:pathLst>
              <a:path w="1818204" h="1872682">
                <a:moveTo>
                  <a:pt x="0" y="1872682"/>
                </a:moveTo>
                <a:lnTo>
                  <a:pt x="1818204" y="1872682"/>
                </a:lnTo>
                <a:lnTo>
                  <a:pt x="1818204" y="0"/>
                </a:lnTo>
                <a:lnTo>
                  <a:pt x="0" y="0"/>
                </a:lnTo>
                <a:lnTo>
                  <a:pt x="0" y="1872682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2534408" flipV="1">
            <a:off x="2612851" y="7864823"/>
            <a:ext cx="1025590" cy="1056319"/>
          </a:xfrm>
          <a:custGeom>
            <a:avLst/>
            <a:gdLst/>
            <a:ahLst/>
            <a:cxnLst/>
            <a:rect l="l" t="t" r="r" b="b"/>
            <a:pathLst>
              <a:path w="1025590" h="1056319">
                <a:moveTo>
                  <a:pt x="0" y="1056320"/>
                </a:moveTo>
                <a:lnTo>
                  <a:pt x="1025590" y="1056320"/>
                </a:lnTo>
                <a:lnTo>
                  <a:pt x="1025590" y="0"/>
                </a:lnTo>
                <a:lnTo>
                  <a:pt x="0" y="0"/>
                </a:lnTo>
                <a:lnTo>
                  <a:pt x="0" y="105632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7EC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783237">
            <a:off x="-938586" y="4808261"/>
            <a:ext cx="5396573" cy="6094692"/>
          </a:xfrm>
          <a:custGeom>
            <a:avLst/>
            <a:gdLst/>
            <a:ahLst/>
            <a:cxnLst/>
            <a:rect l="l" t="t" r="r" b="b"/>
            <a:pathLst>
              <a:path w="5396573" h="6094692">
                <a:moveTo>
                  <a:pt x="0" y="0"/>
                </a:moveTo>
                <a:lnTo>
                  <a:pt x="5396572" y="0"/>
                </a:lnTo>
                <a:lnTo>
                  <a:pt x="5396572" y="6094692"/>
                </a:lnTo>
                <a:lnTo>
                  <a:pt x="0" y="6094692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203413" y="-641468"/>
            <a:ext cx="5650933" cy="6342884"/>
          </a:xfrm>
          <a:custGeom>
            <a:avLst/>
            <a:gdLst/>
            <a:ahLst/>
            <a:cxnLst/>
            <a:rect l="l" t="t" r="r" b="b"/>
            <a:pathLst>
              <a:path w="5650933" h="6342884">
                <a:moveTo>
                  <a:pt x="0" y="0"/>
                </a:moveTo>
                <a:lnTo>
                  <a:pt x="5650933" y="0"/>
                </a:lnTo>
                <a:lnTo>
                  <a:pt x="5650933" y="6342885"/>
                </a:lnTo>
                <a:lnTo>
                  <a:pt x="0" y="634288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5613822" y="4594324"/>
            <a:ext cx="11301259" cy="2486277"/>
          </a:xfrm>
          <a:custGeom>
            <a:avLst/>
            <a:gdLst/>
            <a:ahLst/>
            <a:cxnLst/>
            <a:rect l="l" t="t" r="r" b="b"/>
            <a:pathLst>
              <a:path w="11301259" h="2486277">
                <a:moveTo>
                  <a:pt x="0" y="0"/>
                </a:moveTo>
                <a:lnTo>
                  <a:pt x="11301259" y="0"/>
                </a:lnTo>
                <a:lnTo>
                  <a:pt x="11301259" y="2486277"/>
                </a:lnTo>
                <a:lnTo>
                  <a:pt x="0" y="248627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5770772" y="3058347"/>
            <a:ext cx="10987360" cy="1287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80"/>
              </a:lnSpc>
            </a:pPr>
            <a:r>
              <a:rPr lang="en-US" sz="3700">
                <a:solidFill>
                  <a:srgbClr val="0B2C4A"/>
                </a:solidFill>
                <a:latin typeface="Canva Sans" panose="020B0503030501040103"/>
                <a:ea typeface="Canva Sans" panose="020B0503030501040103"/>
                <a:cs typeface="Canva Sans" panose="020B0503030501040103"/>
                <a:sym typeface="Canva Sans" panose="020B0503030501040103"/>
              </a:rPr>
              <a:t>3. Forces that act on an object in perpendicular directions. [แรงที่กระทำต่อวัตถุในทิศทางตั้งฉาก]</a:t>
            </a:r>
            <a:endParaRPr lang="en-US" sz="3700">
              <a:solidFill>
                <a:srgbClr val="0B2C4A"/>
              </a:solidFill>
              <a:latin typeface="Canva Sans" panose="020B0503030501040103"/>
              <a:ea typeface="Canva Sans" panose="020B0503030501040103"/>
              <a:cs typeface="Canva Sans" panose="020B0503030501040103"/>
              <a:sym typeface="Canva Sans" panose="020B0503030501040103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7EC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533476" y="3734644"/>
            <a:ext cx="11847997" cy="4896037"/>
          </a:xfrm>
          <a:custGeom>
            <a:avLst/>
            <a:gdLst/>
            <a:ahLst/>
            <a:cxnLst/>
            <a:rect l="l" t="t" r="r" b="b"/>
            <a:pathLst>
              <a:path w="11847997" h="4896037">
                <a:moveTo>
                  <a:pt x="0" y="0"/>
                </a:moveTo>
                <a:lnTo>
                  <a:pt x="11847997" y="0"/>
                </a:lnTo>
                <a:lnTo>
                  <a:pt x="11847997" y="4896037"/>
                </a:lnTo>
                <a:lnTo>
                  <a:pt x="0" y="4896037"/>
                </a:lnTo>
                <a:lnTo>
                  <a:pt x="0" y="0"/>
                </a:lnTo>
                <a:close/>
              </a:path>
            </a:pathLst>
          </a:custGeom>
          <a:blipFill>
            <a:blip r:embed="rId1"/>
            <a:stretch>
              <a:fillRect l="-3906" r="-1042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28700" y="3734644"/>
            <a:ext cx="4855221" cy="4114800"/>
          </a:xfrm>
          <a:custGeom>
            <a:avLst/>
            <a:gdLst/>
            <a:ahLst/>
            <a:cxnLst/>
            <a:rect l="l" t="t" r="r" b="b"/>
            <a:pathLst>
              <a:path w="4855221" h="4114800">
                <a:moveTo>
                  <a:pt x="0" y="0"/>
                </a:moveTo>
                <a:lnTo>
                  <a:pt x="4855221" y="0"/>
                </a:lnTo>
                <a:lnTo>
                  <a:pt x="485522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2668352" y="1257300"/>
            <a:ext cx="7776865" cy="834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80"/>
              </a:lnSpc>
            </a:pPr>
            <a:r>
              <a:rPr lang="en-US" sz="7000" b="1">
                <a:solidFill>
                  <a:srgbClr val="0B2C4A"/>
                </a:solidFill>
                <a:latin typeface="Raleway Bold" panose="020B0803030101060003"/>
                <a:ea typeface="Raleway Bold" panose="020B0803030101060003"/>
                <a:cs typeface="Raleway Bold" panose="020B0803030101060003"/>
                <a:sym typeface="Raleway Bold" panose="020B0803030101060003"/>
              </a:rPr>
              <a:t>LIQUID PRESSURE</a:t>
            </a:r>
            <a:endParaRPr lang="en-US" sz="7000" b="1">
              <a:solidFill>
                <a:srgbClr val="0B2C4A"/>
              </a:solidFill>
              <a:latin typeface="Raleway Bold" panose="020B0803030101060003"/>
              <a:ea typeface="Raleway Bold" panose="020B0803030101060003"/>
              <a:cs typeface="Raleway Bold" panose="020B0803030101060003"/>
              <a:sym typeface="Raleway Bold" panose="020B0803030101060003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5533476" y="2082193"/>
            <a:ext cx="10987360" cy="1287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80"/>
              </a:lnSpc>
            </a:pPr>
            <a:r>
              <a:rPr lang="en-US" sz="3700">
                <a:solidFill>
                  <a:srgbClr val="0B2C4A"/>
                </a:solidFill>
                <a:latin typeface="Canva Sans" panose="020B0503030501040103"/>
                <a:ea typeface="Canva Sans" panose="020B0503030501040103"/>
                <a:cs typeface="Canva Sans" panose="020B0503030501040103"/>
                <a:sym typeface="Canva Sans" panose="020B0503030501040103"/>
              </a:rPr>
              <a:t>The amount of force acting on a unit of area.</a:t>
            </a:r>
            <a:endParaRPr lang="en-US" sz="3700">
              <a:solidFill>
                <a:srgbClr val="0B2C4A"/>
              </a:solidFill>
              <a:latin typeface="Canva Sans" panose="020B0503030501040103"/>
              <a:ea typeface="Canva Sans" panose="020B0503030501040103"/>
              <a:cs typeface="Canva Sans" panose="020B0503030501040103"/>
              <a:sym typeface="Canva Sans" panose="020B0503030501040103"/>
            </a:endParaRPr>
          </a:p>
          <a:p>
            <a:pPr algn="l">
              <a:lnSpc>
                <a:spcPts val="5180"/>
              </a:lnSpc>
            </a:pPr>
            <a:r>
              <a:rPr lang="en-US" sz="3700">
                <a:solidFill>
                  <a:srgbClr val="0B2C4A"/>
                </a:solidFill>
                <a:latin typeface="Canva Sans" panose="020B0503030501040103"/>
                <a:ea typeface="Canva Sans" panose="020B0503030501040103"/>
                <a:cs typeface="Canva Sans" panose="020B0503030501040103"/>
                <a:sym typeface="Canva Sans" panose="020B0503030501040103"/>
              </a:rPr>
              <a:t>ปริมาณแรงที่กระทำต่อหน่วยพื้นที่</a:t>
            </a:r>
            <a:endParaRPr lang="en-US" sz="3700">
              <a:solidFill>
                <a:srgbClr val="0B2C4A"/>
              </a:solidFill>
              <a:latin typeface="Canva Sans" panose="020B0503030501040103"/>
              <a:ea typeface="Canva Sans" panose="020B0503030501040103"/>
              <a:cs typeface="Canva Sans" panose="020B0503030501040103"/>
              <a:sym typeface="Canva Sans" panose="020B0503030501040103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7EC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29061" y="0"/>
            <a:ext cx="15829878" cy="10287000"/>
          </a:xfrm>
          <a:custGeom>
            <a:avLst/>
            <a:gdLst/>
            <a:ahLst/>
            <a:cxnLst/>
            <a:rect l="l" t="t" r="r" b="b"/>
            <a:pathLst>
              <a:path w="15829878" h="10287000">
                <a:moveTo>
                  <a:pt x="0" y="0"/>
                </a:moveTo>
                <a:lnTo>
                  <a:pt x="15829878" y="0"/>
                </a:lnTo>
                <a:lnTo>
                  <a:pt x="15829878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1"/>
            <a:stretch>
              <a:fillRect/>
            </a:stretch>
          </a:blipFill>
        </p:spPr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7EC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4563" y="1867342"/>
            <a:ext cx="18288000" cy="6789420"/>
          </a:xfrm>
          <a:custGeom>
            <a:avLst/>
            <a:gdLst/>
            <a:ahLst/>
            <a:cxnLst/>
            <a:rect l="l" t="t" r="r" b="b"/>
            <a:pathLst>
              <a:path w="18288000" h="6789420">
                <a:moveTo>
                  <a:pt x="0" y="0"/>
                </a:moveTo>
                <a:lnTo>
                  <a:pt x="18288000" y="0"/>
                </a:lnTo>
                <a:lnTo>
                  <a:pt x="18288000" y="6789420"/>
                </a:lnTo>
                <a:lnTo>
                  <a:pt x="0" y="6789420"/>
                </a:lnTo>
                <a:lnTo>
                  <a:pt x="0" y="0"/>
                </a:lnTo>
                <a:close/>
              </a:path>
            </a:pathLst>
          </a:custGeom>
          <a:blipFill>
            <a:blip r:embed="rId1"/>
            <a:stretch>
              <a:fillRect/>
            </a:stretch>
          </a:blipFill>
        </p:spPr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7EC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425080" y="4840591"/>
            <a:ext cx="13437840" cy="834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80"/>
              </a:lnSpc>
            </a:pPr>
            <a:r>
              <a:rPr lang="en-US" sz="7000" b="1">
                <a:solidFill>
                  <a:srgbClr val="0B2C4A"/>
                </a:solidFill>
                <a:latin typeface="Raleway Bold" panose="020B0803030101060003"/>
                <a:ea typeface="Raleway Bold" panose="020B0803030101060003"/>
                <a:cs typeface="Raleway Bold" panose="020B0803030101060003"/>
                <a:sym typeface="Raleway Bold" panose="020B0803030101060003"/>
              </a:rPr>
              <a:t>OPEN YOUR BOOK ON PAGE 16 </a:t>
            </a:r>
            <a:endParaRPr lang="en-US" sz="7000" b="1">
              <a:solidFill>
                <a:srgbClr val="0B2C4A"/>
              </a:solidFill>
              <a:latin typeface="Raleway Bold" panose="020B0803030101060003"/>
              <a:ea typeface="Raleway Bold" panose="020B0803030101060003"/>
              <a:cs typeface="Raleway Bold" panose="020B0803030101060003"/>
              <a:sym typeface="Raleway Bold" panose="020B0803030101060003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7EC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425080" y="4840591"/>
            <a:ext cx="13437840" cy="834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80"/>
              </a:lnSpc>
            </a:pPr>
            <a:r>
              <a:rPr lang="en-US" sz="7000" b="1">
                <a:solidFill>
                  <a:srgbClr val="0B2C4A"/>
                </a:solidFill>
                <a:latin typeface="Raleway Bold" panose="020B0803030101060003"/>
                <a:ea typeface="Raleway Bold" panose="020B0803030101060003"/>
                <a:cs typeface="Raleway Bold" panose="020B0803030101060003"/>
                <a:sym typeface="Raleway Bold" panose="020B0803030101060003"/>
              </a:rPr>
              <a:t>OPEN YOUR BOOK ON PAGE 16 </a:t>
            </a:r>
            <a:endParaRPr lang="en-US" sz="7000" b="1">
              <a:solidFill>
                <a:srgbClr val="0B2C4A"/>
              </a:solidFill>
              <a:latin typeface="Raleway Bold" panose="020B0803030101060003"/>
              <a:ea typeface="Raleway Bold" panose="020B0803030101060003"/>
              <a:cs typeface="Raleway Bold" panose="020B0803030101060003"/>
              <a:sym typeface="Raleway Bold" panose="020B0803030101060003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EF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 rot="0">
            <a:off x="1070205" y="602047"/>
            <a:ext cx="16147589" cy="9082905"/>
            <a:chOff x="0" y="0"/>
            <a:chExt cx="11289030" cy="6350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287761" cy="6348735"/>
            </a:xfrm>
            <a:custGeom>
              <a:avLst/>
              <a:gdLst/>
              <a:ahLst/>
              <a:cxnLst/>
              <a:rect l="l" t="t" r="r" b="b"/>
              <a:pathLst>
                <a:path w="11287761" h="6348735">
                  <a:moveTo>
                    <a:pt x="0" y="5824220"/>
                  </a:moveTo>
                  <a:lnTo>
                    <a:pt x="0" y="525780"/>
                  </a:lnTo>
                  <a:cubicBezTo>
                    <a:pt x="0" y="234950"/>
                    <a:pt x="234950" y="0"/>
                    <a:pt x="525780" y="0"/>
                  </a:cubicBezTo>
                  <a:lnTo>
                    <a:pt x="10761980" y="0"/>
                  </a:lnTo>
                  <a:cubicBezTo>
                    <a:pt x="11052811" y="0"/>
                    <a:pt x="11287761" y="234950"/>
                    <a:pt x="11287761" y="525780"/>
                  </a:cubicBezTo>
                  <a:lnTo>
                    <a:pt x="11287761" y="5822950"/>
                  </a:lnTo>
                  <a:cubicBezTo>
                    <a:pt x="11287761" y="6113780"/>
                    <a:pt x="11052811" y="6348730"/>
                    <a:pt x="10761980" y="6348730"/>
                  </a:cubicBezTo>
                  <a:lnTo>
                    <a:pt x="525780" y="6348730"/>
                  </a:lnTo>
                  <a:cubicBezTo>
                    <a:pt x="236220" y="6350000"/>
                    <a:pt x="0" y="6115050"/>
                    <a:pt x="0" y="5824220"/>
                  </a:cubicBezTo>
                  <a:cubicBezTo>
                    <a:pt x="0" y="5824220"/>
                    <a:pt x="0" y="5824220"/>
                    <a:pt x="0" y="5824220"/>
                  </a:cubicBezTo>
                  <a:close/>
                </a:path>
              </a:pathLst>
            </a:custGeom>
            <a:blipFill>
              <a:blip r:embed="rId1"/>
              <a:stretch>
                <a:fillRect l="-218" r="-218"/>
              </a:stretch>
            </a:blipFill>
          </p:spPr>
        </p:sp>
      </p:grpSp>
      <p:sp>
        <p:nvSpPr>
          <p:cNvPr id="4" name="Freeform 4"/>
          <p:cNvSpPr/>
          <p:nvPr/>
        </p:nvSpPr>
        <p:spPr>
          <a:xfrm>
            <a:off x="-316005" y="6651021"/>
            <a:ext cx="3713311" cy="4193678"/>
          </a:xfrm>
          <a:custGeom>
            <a:avLst/>
            <a:gdLst/>
            <a:ahLst/>
            <a:cxnLst/>
            <a:rect l="l" t="t" r="r" b="b"/>
            <a:pathLst>
              <a:path w="3713311" h="4193678">
                <a:moveTo>
                  <a:pt x="0" y="0"/>
                </a:moveTo>
                <a:lnTo>
                  <a:pt x="3713311" y="0"/>
                </a:lnTo>
                <a:lnTo>
                  <a:pt x="3713311" y="4193678"/>
                </a:lnTo>
                <a:lnTo>
                  <a:pt x="0" y="41936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355552" y="257529"/>
            <a:ext cx="4569170" cy="4645182"/>
          </a:xfrm>
          <a:custGeom>
            <a:avLst/>
            <a:gdLst/>
            <a:ahLst/>
            <a:cxnLst/>
            <a:rect l="l" t="t" r="r" b="b"/>
            <a:pathLst>
              <a:path w="4569170" h="4645182">
                <a:moveTo>
                  <a:pt x="0" y="0"/>
                </a:moveTo>
                <a:lnTo>
                  <a:pt x="4569169" y="0"/>
                </a:lnTo>
                <a:lnTo>
                  <a:pt x="4569169" y="4645182"/>
                </a:lnTo>
                <a:lnTo>
                  <a:pt x="0" y="46451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1540280">
            <a:off x="15402645" y="-932550"/>
            <a:ext cx="3713311" cy="4193678"/>
          </a:xfrm>
          <a:custGeom>
            <a:avLst/>
            <a:gdLst/>
            <a:ahLst/>
            <a:cxnLst/>
            <a:rect l="l" t="t" r="r" b="b"/>
            <a:pathLst>
              <a:path w="3713311" h="4193678">
                <a:moveTo>
                  <a:pt x="0" y="0"/>
                </a:moveTo>
                <a:lnTo>
                  <a:pt x="3713310" y="0"/>
                </a:lnTo>
                <a:lnTo>
                  <a:pt x="3713310" y="4193677"/>
                </a:lnTo>
                <a:lnTo>
                  <a:pt x="0" y="419367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D7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 rot="0">
            <a:off x="1070205" y="602047"/>
            <a:ext cx="16147589" cy="9082905"/>
            <a:chOff x="0" y="0"/>
            <a:chExt cx="11289030" cy="6350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287761" cy="6348735"/>
            </a:xfrm>
            <a:custGeom>
              <a:avLst/>
              <a:gdLst/>
              <a:ahLst/>
              <a:cxnLst/>
              <a:rect l="l" t="t" r="r" b="b"/>
              <a:pathLst>
                <a:path w="11287761" h="6348735">
                  <a:moveTo>
                    <a:pt x="0" y="5824220"/>
                  </a:moveTo>
                  <a:lnTo>
                    <a:pt x="0" y="525780"/>
                  </a:lnTo>
                  <a:cubicBezTo>
                    <a:pt x="0" y="234950"/>
                    <a:pt x="234950" y="0"/>
                    <a:pt x="525780" y="0"/>
                  </a:cubicBezTo>
                  <a:lnTo>
                    <a:pt x="10761980" y="0"/>
                  </a:lnTo>
                  <a:cubicBezTo>
                    <a:pt x="11052811" y="0"/>
                    <a:pt x="11287761" y="234950"/>
                    <a:pt x="11287761" y="525780"/>
                  </a:cubicBezTo>
                  <a:lnTo>
                    <a:pt x="11287761" y="5822950"/>
                  </a:lnTo>
                  <a:cubicBezTo>
                    <a:pt x="11287761" y="6113780"/>
                    <a:pt x="11052811" y="6348730"/>
                    <a:pt x="10761980" y="6348730"/>
                  </a:cubicBezTo>
                  <a:lnTo>
                    <a:pt x="525780" y="6348730"/>
                  </a:lnTo>
                  <a:cubicBezTo>
                    <a:pt x="236220" y="6350000"/>
                    <a:pt x="0" y="6115050"/>
                    <a:pt x="0" y="5824220"/>
                  </a:cubicBezTo>
                  <a:cubicBezTo>
                    <a:pt x="0" y="5824220"/>
                    <a:pt x="0" y="5824220"/>
                    <a:pt x="0" y="5824220"/>
                  </a:cubicBezTo>
                  <a:close/>
                </a:path>
              </a:pathLst>
            </a:custGeom>
            <a:blipFill>
              <a:blip r:embed="rId1"/>
              <a:stretch>
                <a:fillRect t="-671" b="-671"/>
              </a:stretch>
            </a:blipFill>
          </p:spPr>
        </p:sp>
      </p:grpSp>
      <p:sp>
        <p:nvSpPr>
          <p:cNvPr id="4" name="Freeform 4"/>
          <p:cNvSpPr/>
          <p:nvPr/>
        </p:nvSpPr>
        <p:spPr>
          <a:xfrm>
            <a:off x="284514" y="4981719"/>
            <a:ext cx="5098405" cy="4885971"/>
          </a:xfrm>
          <a:custGeom>
            <a:avLst/>
            <a:gdLst/>
            <a:ahLst/>
            <a:cxnLst/>
            <a:rect l="l" t="t" r="r" b="b"/>
            <a:pathLst>
              <a:path w="5098405" h="4885971">
                <a:moveTo>
                  <a:pt x="0" y="0"/>
                </a:moveTo>
                <a:lnTo>
                  <a:pt x="5098405" y="0"/>
                </a:lnTo>
                <a:lnTo>
                  <a:pt x="5098405" y="4885971"/>
                </a:lnTo>
                <a:lnTo>
                  <a:pt x="0" y="488597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4620246" y="5571725"/>
            <a:ext cx="4380302" cy="4946953"/>
          </a:xfrm>
          <a:custGeom>
            <a:avLst/>
            <a:gdLst/>
            <a:ahLst/>
            <a:cxnLst/>
            <a:rect l="l" t="t" r="r" b="b"/>
            <a:pathLst>
              <a:path w="4380302" h="4946953">
                <a:moveTo>
                  <a:pt x="0" y="0"/>
                </a:moveTo>
                <a:lnTo>
                  <a:pt x="4380302" y="0"/>
                </a:lnTo>
                <a:lnTo>
                  <a:pt x="4380302" y="4946953"/>
                </a:lnTo>
                <a:lnTo>
                  <a:pt x="0" y="49469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4061842">
            <a:off x="-1653513" y="-154532"/>
            <a:ext cx="4380302" cy="4946953"/>
          </a:xfrm>
          <a:custGeom>
            <a:avLst/>
            <a:gdLst/>
            <a:ahLst/>
            <a:cxnLst/>
            <a:rect l="l" t="t" r="r" b="b"/>
            <a:pathLst>
              <a:path w="4380302" h="4946953">
                <a:moveTo>
                  <a:pt x="0" y="0"/>
                </a:moveTo>
                <a:lnTo>
                  <a:pt x="4380302" y="0"/>
                </a:lnTo>
                <a:lnTo>
                  <a:pt x="4380302" y="4946953"/>
                </a:lnTo>
                <a:lnTo>
                  <a:pt x="0" y="494695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7526332">
            <a:off x="14392328" y="-2330639"/>
            <a:ext cx="5650933" cy="6342884"/>
          </a:xfrm>
          <a:custGeom>
            <a:avLst/>
            <a:gdLst/>
            <a:ahLst/>
            <a:cxnLst/>
            <a:rect l="l" t="t" r="r" b="b"/>
            <a:pathLst>
              <a:path w="5650933" h="6342884">
                <a:moveTo>
                  <a:pt x="0" y="0"/>
                </a:moveTo>
                <a:lnTo>
                  <a:pt x="5650933" y="0"/>
                </a:lnTo>
                <a:lnTo>
                  <a:pt x="5650933" y="6342885"/>
                </a:lnTo>
                <a:lnTo>
                  <a:pt x="0" y="634288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CC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 rot="0">
            <a:off x="1070205" y="602047"/>
            <a:ext cx="16147589" cy="9082905"/>
            <a:chOff x="0" y="0"/>
            <a:chExt cx="11289030" cy="6350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287761" cy="6348735"/>
            </a:xfrm>
            <a:custGeom>
              <a:avLst/>
              <a:gdLst/>
              <a:ahLst/>
              <a:cxnLst/>
              <a:rect l="l" t="t" r="r" b="b"/>
              <a:pathLst>
                <a:path w="11287761" h="6348735">
                  <a:moveTo>
                    <a:pt x="0" y="5824220"/>
                  </a:moveTo>
                  <a:lnTo>
                    <a:pt x="0" y="525780"/>
                  </a:lnTo>
                  <a:cubicBezTo>
                    <a:pt x="0" y="234950"/>
                    <a:pt x="234950" y="0"/>
                    <a:pt x="525780" y="0"/>
                  </a:cubicBezTo>
                  <a:lnTo>
                    <a:pt x="10761980" y="0"/>
                  </a:lnTo>
                  <a:cubicBezTo>
                    <a:pt x="11052811" y="0"/>
                    <a:pt x="11287761" y="234950"/>
                    <a:pt x="11287761" y="525780"/>
                  </a:cubicBezTo>
                  <a:lnTo>
                    <a:pt x="11287761" y="5822950"/>
                  </a:lnTo>
                  <a:cubicBezTo>
                    <a:pt x="11287761" y="6113780"/>
                    <a:pt x="11052811" y="6348730"/>
                    <a:pt x="10761980" y="6348730"/>
                  </a:cubicBezTo>
                  <a:lnTo>
                    <a:pt x="525780" y="6348730"/>
                  </a:lnTo>
                  <a:cubicBezTo>
                    <a:pt x="236220" y="6350000"/>
                    <a:pt x="0" y="6115050"/>
                    <a:pt x="0" y="5824220"/>
                  </a:cubicBezTo>
                  <a:cubicBezTo>
                    <a:pt x="0" y="5824220"/>
                    <a:pt x="0" y="5824220"/>
                    <a:pt x="0" y="5824220"/>
                  </a:cubicBezTo>
                  <a:close/>
                </a:path>
              </a:pathLst>
            </a:custGeom>
            <a:blipFill>
              <a:blip r:embed="rId1"/>
              <a:stretch>
                <a:fillRect t="-671" b="-671"/>
              </a:stretch>
            </a:blipFill>
          </p:spPr>
        </p:sp>
      </p:grpSp>
      <p:sp>
        <p:nvSpPr>
          <p:cNvPr id="4" name="Freeform 4"/>
          <p:cNvSpPr/>
          <p:nvPr/>
        </p:nvSpPr>
        <p:spPr>
          <a:xfrm rot="3434178">
            <a:off x="15438146" y="6185701"/>
            <a:ext cx="4380302" cy="4946953"/>
          </a:xfrm>
          <a:custGeom>
            <a:avLst/>
            <a:gdLst/>
            <a:ahLst/>
            <a:cxnLst/>
            <a:rect l="l" t="t" r="r" b="b"/>
            <a:pathLst>
              <a:path w="4380302" h="4946953">
                <a:moveTo>
                  <a:pt x="0" y="0"/>
                </a:moveTo>
                <a:lnTo>
                  <a:pt x="4380302" y="0"/>
                </a:lnTo>
                <a:lnTo>
                  <a:pt x="4380302" y="4946953"/>
                </a:lnTo>
                <a:lnTo>
                  <a:pt x="0" y="49469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4061842">
            <a:off x="-1119946" y="6401014"/>
            <a:ext cx="4380302" cy="4946953"/>
          </a:xfrm>
          <a:custGeom>
            <a:avLst/>
            <a:gdLst/>
            <a:ahLst/>
            <a:cxnLst/>
            <a:rect l="l" t="t" r="r" b="b"/>
            <a:pathLst>
              <a:path w="4380302" h="4946953">
                <a:moveTo>
                  <a:pt x="0" y="0"/>
                </a:moveTo>
                <a:lnTo>
                  <a:pt x="4380302" y="0"/>
                </a:lnTo>
                <a:lnTo>
                  <a:pt x="4380302" y="4946952"/>
                </a:lnTo>
                <a:lnTo>
                  <a:pt x="0" y="49469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flipH="1">
            <a:off x="519588" y="714719"/>
            <a:ext cx="5392731" cy="4428781"/>
          </a:xfrm>
          <a:custGeom>
            <a:avLst/>
            <a:gdLst/>
            <a:ahLst/>
            <a:cxnLst/>
            <a:rect l="l" t="t" r="r" b="b"/>
            <a:pathLst>
              <a:path w="5392731" h="4428781">
                <a:moveTo>
                  <a:pt x="5392732" y="0"/>
                </a:moveTo>
                <a:lnTo>
                  <a:pt x="0" y="0"/>
                </a:lnTo>
                <a:lnTo>
                  <a:pt x="0" y="4428781"/>
                </a:lnTo>
                <a:lnTo>
                  <a:pt x="5392732" y="4428781"/>
                </a:lnTo>
                <a:lnTo>
                  <a:pt x="5392732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D6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 rot="0">
            <a:off x="1070205" y="602047"/>
            <a:ext cx="16147589" cy="9082905"/>
            <a:chOff x="0" y="0"/>
            <a:chExt cx="11289030" cy="6350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287761" cy="6348735"/>
            </a:xfrm>
            <a:custGeom>
              <a:avLst/>
              <a:gdLst/>
              <a:ahLst/>
              <a:cxnLst/>
              <a:rect l="l" t="t" r="r" b="b"/>
              <a:pathLst>
                <a:path w="11287761" h="6348735">
                  <a:moveTo>
                    <a:pt x="0" y="5824220"/>
                  </a:moveTo>
                  <a:lnTo>
                    <a:pt x="0" y="525780"/>
                  </a:lnTo>
                  <a:cubicBezTo>
                    <a:pt x="0" y="234950"/>
                    <a:pt x="234950" y="0"/>
                    <a:pt x="525780" y="0"/>
                  </a:cubicBezTo>
                  <a:lnTo>
                    <a:pt x="10761980" y="0"/>
                  </a:lnTo>
                  <a:cubicBezTo>
                    <a:pt x="11052811" y="0"/>
                    <a:pt x="11287761" y="234950"/>
                    <a:pt x="11287761" y="525780"/>
                  </a:cubicBezTo>
                  <a:lnTo>
                    <a:pt x="11287761" y="5822950"/>
                  </a:lnTo>
                  <a:cubicBezTo>
                    <a:pt x="11287761" y="6113780"/>
                    <a:pt x="11052811" y="6348730"/>
                    <a:pt x="10761980" y="6348730"/>
                  </a:cubicBezTo>
                  <a:lnTo>
                    <a:pt x="525780" y="6348730"/>
                  </a:lnTo>
                  <a:cubicBezTo>
                    <a:pt x="236220" y="6350000"/>
                    <a:pt x="0" y="6115050"/>
                    <a:pt x="0" y="5824220"/>
                  </a:cubicBezTo>
                  <a:cubicBezTo>
                    <a:pt x="0" y="5824220"/>
                    <a:pt x="0" y="5824220"/>
                    <a:pt x="0" y="5824220"/>
                  </a:cubicBezTo>
                  <a:close/>
                </a:path>
              </a:pathLst>
            </a:custGeom>
            <a:blipFill>
              <a:blip r:embed="rId1"/>
              <a:stretch>
                <a:fillRect t="-671" b="-671"/>
              </a:stretch>
            </a:blipFill>
          </p:spPr>
        </p:sp>
      </p:grpSp>
      <p:sp>
        <p:nvSpPr>
          <p:cNvPr id="4" name="Freeform 4"/>
          <p:cNvSpPr/>
          <p:nvPr/>
        </p:nvSpPr>
        <p:spPr>
          <a:xfrm>
            <a:off x="-316005" y="6651021"/>
            <a:ext cx="3713311" cy="4193678"/>
          </a:xfrm>
          <a:custGeom>
            <a:avLst/>
            <a:gdLst/>
            <a:ahLst/>
            <a:cxnLst/>
            <a:rect l="l" t="t" r="r" b="b"/>
            <a:pathLst>
              <a:path w="3713311" h="4193678">
                <a:moveTo>
                  <a:pt x="0" y="0"/>
                </a:moveTo>
                <a:lnTo>
                  <a:pt x="3713311" y="0"/>
                </a:lnTo>
                <a:lnTo>
                  <a:pt x="3713311" y="4193678"/>
                </a:lnTo>
                <a:lnTo>
                  <a:pt x="0" y="41936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flipH="1">
            <a:off x="12690130" y="683905"/>
            <a:ext cx="4569170" cy="4645182"/>
          </a:xfrm>
          <a:custGeom>
            <a:avLst/>
            <a:gdLst/>
            <a:ahLst/>
            <a:cxnLst/>
            <a:rect l="l" t="t" r="r" b="b"/>
            <a:pathLst>
              <a:path w="4569170" h="4645182">
                <a:moveTo>
                  <a:pt x="4569170" y="0"/>
                </a:moveTo>
                <a:lnTo>
                  <a:pt x="0" y="0"/>
                </a:lnTo>
                <a:lnTo>
                  <a:pt x="0" y="4645182"/>
                </a:lnTo>
                <a:lnTo>
                  <a:pt x="4569170" y="4645182"/>
                </a:lnTo>
                <a:lnTo>
                  <a:pt x="456917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1540280">
            <a:off x="-786450" y="-1784529"/>
            <a:ext cx="3713311" cy="4193678"/>
          </a:xfrm>
          <a:custGeom>
            <a:avLst/>
            <a:gdLst/>
            <a:ahLst/>
            <a:cxnLst/>
            <a:rect l="l" t="t" r="r" b="b"/>
            <a:pathLst>
              <a:path w="3713311" h="4193678">
                <a:moveTo>
                  <a:pt x="0" y="0"/>
                </a:moveTo>
                <a:lnTo>
                  <a:pt x="3713311" y="0"/>
                </a:lnTo>
                <a:lnTo>
                  <a:pt x="3713311" y="4193677"/>
                </a:lnTo>
                <a:lnTo>
                  <a:pt x="0" y="419367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7EC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783237">
            <a:off x="-938586" y="4808261"/>
            <a:ext cx="5396573" cy="6094692"/>
          </a:xfrm>
          <a:custGeom>
            <a:avLst/>
            <a:gdLst/>
            <a:ahLst/>
            <a:cxnLst/>
            <a:rect l="l" t="t" r="r" b="b"/>
            <a:pathLst>
              <a:path w="5396573" h="6094692">
                <a:moveTo>
                  <a:pt x="0" y="0"/>
                </a:moveTo>
                <a:lnTo>
                  <a:pt x="5396572" y="0"/>
                </a:lnTo>
                <a:lnTo>
                  <a:pt x="5396572" y="6094692"/>
                </a:lnTo>
                <a:lnTo>
                  <a:pt x="0" y="6094692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203413" y="-641468"/>
            <a:ext cx="5650933" cy="6342884"/>
          </a:xfrm>
          <a:custGeom>
            <a:avLst/>
            <a:gdLst/>
            <a:ahLst/>
            <a:cxnLst/>
            <a:rect l="l" t="t" r="r" b="b"/>
            <a:pathLst>
              <a:path w="5650933" h="6342884">
                <a:moveTo>
                  <a:pt x="0" y="0"/>
                </a:moveTo>
                <a:lnTo>
                  <a:pt x="5650933" y="0"/>
                </a:lnTo>
                <a:lnTo>
                  <a:pt x="5650933" y="6342885"/>
                </a:lnTo>
                <a:lnTo>
                  <a:pt x="0" y="634288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5863270" y="2023107"/>
            <a:ext cx="11396030" cy="19969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115"/>
              </a:lnSpc>
            </a:pPr>
            <a:r>
              <a:rPr lang="en-US" sz="16805" b="1">
                <a:solidFill>
                  <a:srgbClr val="0B2C4A"/>
                </a:solidFill>
                <a:latin typeface="Raleway Heavy" panose="020B0003030101060003"/>
                <a:ea typeface="Raleway Heavy" panose="020B0003030101060003"/>
                <a:cs typeface="Raleway Heavy" panose="020B0003030101060003"/>
                <a:sym typeface="Raleway Heavy" panose="020B0003030101060003"/>
              </a:rPr>
              <a:t>1 FORCES</a:t>
            </a:r>
            <a:endParaRPr lang="en-US" sz="16805" b="1">
              <a:solidFill>
                <a:srgbClr val="0B2C4A"/>
              </a:solidFill>
              <a:latin typeface="Raleway Heavy" panose="020B0003030101060003"/>
              <a:ea typeface="Raleway Heavy" panose="020B0003030101060003"/>
              <a:cs typeface="Raleway Heavy" panose="020B0003030101060003"/>
              <a:sym typeface="Raleway Heavy" panose="020B0003030101060003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6259127" y="5254011"/>
            <a:ext cx="9696267" cy="1287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80"/>
              </a:lnSpc>
            </a:pPr>
            <a:r>
              <a:rPr lang="en-US" sz="3700">
                <a:solidFill>
                  <a:srgbClr val="0B2C4A"/>
                </a:solidFill>
                <a:latin typeface="Canva Sans" panose="020B0503030501040103"/>
                <a:ea typeface="Canva Sans" panose="020B0503030501040103"/>
                <a:cs typeface="Canva Sans" panose="020B0503030501040103"/>
                <a:sym typeface="Canva Sans" panose="020B0503030501040103"/>
              </a:rPr>
              <a:t>To move an object or stop it from moving, we can push or pull on it. </a:t>
            </a:r>
            <a:endParaRPr lang="en-US" sz="3700">
              <a:solidFill>
                <a:srgbClr val="0B2C4A"/>
              </a:solidFill>
              <a:latin typeface="Canva Sans" panose="020B0503030501040103"/>
              <a:ea typeface="Canva Sans" panose="020B0503030501040103"/>
              <a:cs typeface="Canva Sans" panose="020B0503030501040103"/>
              <a:sym typeface="Canva Sans" panose="020B0503030501040103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5924164" y="2839621"/>
            <a:ext cx="683419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60"/>
              </a:lnSpc>
            </a:pPr>
            <a:r>
              <a:rPr lang="en-US" sz="3400">
                <a:solidFill>
                  <a:srgbClr val="0B2C4A"/>
                </a:solidFill>
                <a:latin typeface="Canva Sans" panose="020B0503030501040103"/>
                <a:ea typeface="Canva Sans" panose="020B0503030501040103"/>
                <a:cs typeface="Canva Sans" panose="020B0503030501040103"/>
                <a:sym typeface="Canva Sans" panose="020B0503030501040103"/>
              </a:rPr>
              <a:t>แรง</a:t>
            </a:r>
            <a:endParaRPr lang="en-US" sz="3400">
              <a:solidFill>
                <a:srgbClr val="0B2C4A"/>
              </a:solidFill>
              <a:latin typeface="Canva Sans" panose="020B0503030501040103"/>
              <a:ea typeface="Canva Sans" panose="020B0503030501040103"/>
              <a:cs typeface="Canva Sans" panose="020B0503030501040103"/>
              <a:sym typeface="Canva Sans" panose="020B0503030501040103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6259127" y="3985955"/>
            <a:ext cx="10150291" cy="9512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5"/>
              </a:lnSpc>
            </a:pPr>
            <a:r>
              <a:rPr lang="en-US" sz="3915" b="1">
                <a:solidFill>
                  <a:srgbClr val="0B2C4A"/>
                </a:solidFill>
                <a:latin typeface="Raleway Bold" panose="020B0803030101060003"/>
                <a:ea typeface="Raleway Bold" panose="020B0803030101060003"/>
                <a:cs typeface="Raleway Bold" panose="020B0803030101060003"/>
                <a:sym typeface="Raleway Bold" panose="020B0803030101060003"/>
              </a:rPr>
              <a:t>WHAT HAPPENS WHEN A FORCE ACTS ON AN OBJECT?</a:t>
            </a:r>
            <a:endParaRPr lang="en-US" sz="3915" b="1">
              <a:solidFill>
                <a:srgbClr val="0B2C4A"/>
              </a:solidFill>
              <a:latin typeface="Raleway Bold" panose="020B0803030101060003"/>
              <a:ea typeface="Raleway Bold" panose="020B0803030101060003"/>
              <a:cs typeface="Raleway Bold" panose="020B0803030101060003"/>
              <a:sym typeface="Raleway Bold" panose="020B0803030101060003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6858000" y="4876800"/>
            <a:ext cx="8549005" cy="832485"/>
          </a:xfrm>
          <a:prstGeom prst="rect">
            <a:avLst/>
          </a:prstGeom>
        </p:spPr>
        <p:txBody>
          <a:bodyPr wrap="square" lIns="0" tIns="0" rIns="0" bIns="0" rtlCol="0" anchor="t">
            <a:noAutofit/>
          </a:bodyPr>
          <a:lstStyle/>
          <a:p>
            <a:pPr algn="ctr">
              <a:lnSpc>
                <a:spcPts val="4760"/>
              </a:lnSpc>
            </a:pPr>
            <a:r>
              <a:rPr lang="en-US" sz="3400">
                <a:solidFill>
                  <a:srgbClr val="0B2C4A"/>
                </a:solidFill>
                <a:latin typeface="Canva Sans" panose="020B0503030501040103"/>
                <a:ea typeface="Canva Sans" panose="020B0503030501040103"/>
                <a:cs typeface="Canva Sans" panose="020B0503030501040103"/>
                <a:sym typeface="Canva Sans" panose="020B0503030501040103"/>
              </a:rPr>
              <a:t>เมื่อมีแรงกระทำต่อวัตถุจะเกิดอะไรขึ้น?</a:t>
            </a:r>
            <a:endParaRPr lang="en-US" sz="3400">
              <a:solidFill>
                <a:srgbClr val="0B2C4A"/>
              </a:solidFill>
              <a:latin typeface="Canva Sans" panose="020B0503030501040103"/>
              <a:ea typeface="Canva Sans" panose="020B0503030501040103"/>
              <a:cs typeface="Canva Sans" panose="020B0503030501040103"/>
              <a:sym typeface="Canva Sans" panose="020B0503030501040103"/>
            </a:endParaRPr>
          </a:p>
          <a:p>
            <a:pPr algn="ctr">
              <a:lnSpc>
                <a:spcPts val="4760"/>
              </a:lnSpc>
            </a:pPr>
          </a:p>
        </p:txBody>
      </p:sp>
      <p:sp>
        <p:nvSpPr>
          <p:cNvPr id="9" name="TextBox 9"/>
          <p:cNvSpPr txBox="1"/>
          <p:nvPr/>
        </p:nvSpPr>
        <p:spPr>
          <a:xfrm>
            <a:off x="6259127" y="6648186"/>
            <a:ext cx="9380835" cy="17805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60"/>
              </a:lnSpc>
            </a:pPr>
            <a:r>
              <a:rPr lang="en-US" sz="3400">
                <a:solidFill>
                  <a:srgbClr val="0B2C4A"/>
                </a:solidFill>
                <a:latin typeface="Canva Sans" panose="020B0503030501040103"/>
                <a:ea typeface="Canva Sans" panose="020B0503030501040103"/>
                <a:cs typeface="Canva Sans" panose="020B0503030501040103"/>
                <a:sym typeface="Canva Sans" panose="020B0503030501040103"/>
              </a:rPr>
              <a:t>ในการเคลื่อนย้ายวัตถุหรือหยุดไม่ให้เคลื่อนที่ เราสามารถผลักหรือดึงวัตถุได้</a:t>
            </a:r>
            <a:endParaRPr lang="en-US" sz="3400">
              <a:solidFill>
                <a:srgbClr val="0B2C4A"/>
              </a:solidFill>
              <a:latin typeface="Canva Sans" panose="020B0503030501040103"/>
              <a:ea typeface="Canva Sans" panose="020B0503030501040103"/>
              <a:cs typeface="Canva Sans" panose="020B0503030501040103"/>
              <a:sym typeface="Canva Sans" panose="020B0503030501040103"/>
            </a:endParaRPr>
          </a:p>
          <a:p>
            <a:pPr algn="ctr">
              <a:lnSpc>
                <a:spcPts val="4760"/>
              </a:lnSpc>
            </a:p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4A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 rot="0">
            <a:off x="1070205" y="602047"/>
            <a:ext cx="16147589" cy="9082905"/>
            <a:chOff x="0" y="0"/>
            <a:chExt cx="11289030" cy="6350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287761" cy="6348735"/>
            </a:xfrm>
            <a:custGeom>
              <a:avLst/>
              <a:gdLst/>
              <a:ahLst/>
              <a:cxnLst/>
              <a:rect l="l" t="t" r="r" b="b"/>
              <a:pathLst>
                <a:path w="11287761" h="6348735">
                  <a:moveTo>
                    <a:pt x="0" y="5824220"/>
                  </a:moveTo>
                  <a:lnTo>
                    <a:pt x="0" y="525780"/>
                  </a:lnTo>
                  <a:cubicBezTo>
                    <a:pt x="0" y="234950"/>
                    <a:pt x="234950" y="0"/>
                    <a:pt x="525780" y="0"/>
                  </a:cubicBezTo>
                  <a:lnTo>
                    <a:pt x="10761980" y="0"/>
                  </a:lnTo>
                  <a:cubicBezTo>
                    <a:pt x="11052811" y="0"/>
                    <a:pt x="11287761" y="234950"/>
                    <a:pt x="11287761" y="525780"/>
                  </a:cubicBezTo>
                  <a:lnTo>
                    <a:pt x="11287761" y="5822950"/>
                  </a:lnTo>
                  <a:cubicBezTo>
                    <a:pt x="11287761" y="6113780"/>
                    <a:pt x="11052811" y="6348730"/>
                    <a:pt x="10761980" y="6348730"/>
                  </a:cubicBezTo>
                  <a:lnTo>
                    <a:pt x="525780" y="6348730"/>
                  </a:lnTo>
                  <a:cubicBezTo>
                    <a:pt x="236220" y="6350000"/>
                    <a:pt x="0" y="6115050"/>
                    <a:pt x="0" y="5824220"/>
                  </a:cubicBezTo>
                  <a:cubicBezTo>
                    <a:pt x="0" y="5824220"/>
                    <a:pt x="0" y="5824220"/>
                    <a:pt x="0" y="5824220"/>
                  </a:cubicBezTo>
                  <a:close/>
                </a:path>
              </a:pathLst>
            </a:custGeom>
            <a:blipFill>
              <a:blip r:embed="rId1"/>
              <a:stretch>
                <a:fillRect t="-671" b="-671"/>
              </a:stretch>
            </a:blipFill>
          </p:spPr>
        </p:sp>
      </p:grpSp>
      <p:sp>
        <p:nvSpPr>
          <p:cNvPr id="4" name="Freeform 4"/>
          <p:cNvSpPr/>
          <p:nvPr/>
        </p:nvSpPr>
        <p:spPr>
          <a:xfrm rot="3434178">
            <a:off x="15438146" y="6185701"/>
            <a:ext cx="4380302" cy="4946953"/>
          </a:xfrm>
          <a:custGeom>
            <a:avLst/>
            <a:gdLst/>
            <a:ahLst/>
            <a:cxnLst/>
            <a:rect l="l" t="t" r="r" b="b"/>
            <a:pathLst>
              <a:path w="4380302" h="4946953">
                <a:moveTo>
                  <a:pt x="0" y="0"/>
                </a:moveTo>
                <a:lnTo>
                  <a:pt x="4380302" y="0"/>
                </a:lnTo>
                <a:lnTo>
                  <a:pt x="4380302" y="4946953"/>
                </a:lnTo>
                <a:lnTo>
                  <a:pt x="0" y="49469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4061842">
            <a:off x="-1161451" y="-2007083"/>
            <a:ext cx="4380302" cy="4946953"/>
          </a:xfrm>
          <a:custGeom>
            <a:avLst/>
            <a:gdLst/>
            <a:ahLst/>
            <a:cxnLst/>
            <a:rect l="l" t="t" r="r" b="b"/>
            <a:pathLst>
              <a:path w="4380302" h="4946953">
                <a:moveTo>
                  <a:pt x="0" y="0"/>
                </a:moveTo>
                <a:lnTo>
                  <a:pt x="4380302" y="0"/>
                </a:lnTo>
                <a:lnTo>
                  <a:pt x="4380302" y="4946953"/>
                </a:lnTo>
                <a:lnTo>
                  <a:pt x="0" y="49469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5196034">
            <a:off x="1126149" y="4742520"/>
            <a:ext cx="4559883" cy="5431126"/>
          </a:xfrm>
          <a:custGeom>
            <a:avLst/>
            <a:gdLst/>
            <a:ahLst/>
            <a:cxnLst/>
            <a:rect l="l" t="t" r="r" b="b"/>
            <a:pathLst>
              <a:path w="4559883" h="5431126">
                <a:moveTo>
                  <a:pt x="0" y="0"/>
                </a:moveTo>
                <a:lnTo>
                  <a:pt x="4559883" y="0"/>
                </a:lnTo>
                <a:lnTo>
                  <a:pt x="4559883" y="5431127"/>
                </a:lnTo>
                <a:lnTo>
                  <a:pt x="0" y="543112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3434178">
            <a:off x="14891923" y="-3075960"/>
            <a:ext cx="4380302" cy="4946953"/>
          </a:xfrm>
          <a:custGeom>
            <a:avLst/>
            <a:gdLst/>
            <a:ahLst/>
            <a:cxnLst/>
            <a:rect l="l" t="t" r="r" b="b"/>
            <a:pathLst>
              <a:path w="4380302" h="4946953">
                <a:moveTo>
                  <a:pt x="0" y="0"/>
                </a:moveTo>
                <a:lnTo>
                  <a:pt x="4380302" y="0"/>
                </a:lnTo>
                <a:lnTo>
                  <a:pt x="4380302" y="4946953"/>
                </a:lnTo>
                <a:lnTo>
                  <a:pt x="0" y="494695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7EC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8231276">
            <a:off x="-1007547" y="5492008"/>
            <a:ext cx="4719998" cy="5330593"/>
          </a:xfrm>
          <a:custGeom>
            <a:avLst/>
            <a:gdLst/>
            <a:ahLst/>
            <a:cxnLst/>
            <a:rect l="l" t="t" r="r" b="b"/>
            <a:pathLst>
              <a:path w="4719998" h="5330593">
                <a:moveTo>
                  <a:pt x="0" y="0"/>
                </a:moveTo>
                <a:lnTo>
                  <a:pt x="4719998" y="0"/>
                </a:lnTo>
                <a:lnTo>
                  <a:pt x="4719998" y="5330593"/>
                </a:lnTo>
                <a:lnTo>
                  <a:pt x="0" y="5330593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7526332">
            <a:off x="13803369" y="-2394073"/>
            <a:ext cx="5650933" cy="6342884"/>
          </a:xfrm>
          <a:custGeom>
            <a:avLst/>
            <a:gdLst/>
            <a:ahLst/>
            <a:cxnLst/>
            <a:rect l="l" t="t" r="r" b="b"/>
            <a:pathLst>
              <a:path w="5650933" h="6342884">
                <a:moveTo>
                  <a:pt x="0" y="0"/>
                </a:moveTo>
                <a:lnTo>
                  <a:pt x="5650933" y="0"/>
                </a:lnTo>
                <a:lnTo>
                  <a:pt x="5650933" y="6342885"/>
                </a:lnTo>
                <a:lnTo>
                  <a:pt x="0" y="634288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3077536" y="4512816"/>
            <a:ext cx="12132928" cy="9585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60"/>
              </a:lnSpc>
            </a:pPr>
            <a:r>
              <a:rPr lang="en-US" sz="3300">
                <a:solidFill>
                  <a:srgbClr val="000000"/>
                </a:solidFill>
                <a:latin typeface="Canva Sans" panose="020B0503030501040103"/>
                <a:ea typeface="Canva Sans" panose="020B0503030501040103"/>
                <a:cs typeface="Canva Sans" panose="020B0503030501040103"/>
                <a:sym typeface="Canva Sans" panose="020B0503030501040103"/>
              </a:rPr>
              <a:t>Use the following formulas to calculate your response on the following slides.</a:t>
            </a:r>
            <a:endParaRPr lang="en-US" sz="3300">
              <a:solidFill>
                <a:srgbClr val="000000"/>
              </a:solidFill>
              <a:latin typeface="Canva Sans" panose="020B0503030501040103"/>
              <a:ea typeface="Canva Sans" panose="020B0503030501040103"/>
              <a:cs typeface="Canva Sans" panose="020B0503030501040103"/>
              <a:sym typeface="Canva Sans" panose="020B0503030501040103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2068115" y="1087832"/>
            <a:ext cx="14151771" cy="32257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015"/>
              </a:lnSpc>
            </a:pPr>
            <a:r>
              <a:rPr lang="en-US" sz="14305" b="1">
                <a:solidFill>
                  <a:srgbClr val="0B2C4A"/>
                </a:solidFill>
                <a:latin typeface="Raleway Heavy" panose="020B0003030101060003"/>
                <a:ea typeface="Raleway Heavy" panose="020B0003030101060003"/>
                <a:cs typeface="Raleway Heavy" panose="020B0003030101060003"/>
                <a:sym typeface="Raleway Heavy" panose="020B0003030101060003"/>
              </a:rPr>
              <a:t>LET'S CALCULATE</a:t>
            </a:r>
            <a:endParaRPr lang="en-US" sz="14305" b="1">
              <a:solidFill>
                <a:srgbClr val="0B2C4A"/>
              </a:solidFill>
              <a:latin typeface="Raleway Heavy" panose="020B0003030101060003"/>
              <a:ea typeface="Raleway Heavy" panose="020B0003030101060003"/>
              <a:cs typeface="Raleway Heavy" panose="020B0003030101060003"/>
              <a:sym typeface="Raleway Heavy" panose="020B0003030101060003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6380350" y="5852922"/>
            <a:ext cx="6464477" cy="34463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20" lvl="1" indent="-302260" algn="l">
              <a:lnSpc>
                <a:spcPts val="4645"/>
              </a:lnSpc>
              <a:buFont typeface="Arial" panose="020B0604020202020204"/>
              <a:buChar char="•"/>
            </a:pPr>
            <a:r>
              <a:rPr lang="en-US" sz="2800">
                <a:solidFill>
                  <a:srgbClr val="000000"/>
                </a:solidFill>
                <a:latin typeface="Canva Sans" panose="020B0503030501040103"/>
                <a:ea typeface="Canva Sans" panose="020B0503030501040103"/>
                <a:cs typeface="Canva Sans" panose="020B0503030501040103"/>
                <a:sym typeface="Canva Sans" panose="020B0503030501040103"/>
              </a:rPr>
              <a:t>F</a:t>
            </a:r>
            <a:r>
              <a:rPr lang="en-US" sz="2800">
                <a:solidFill>
                  <a:srgbClr val="000000"/>
                </a:solidFill>
                <a:latin typeface="Canva Sans" panose="020B0503030501040103"/>
                <a:ea typeface="Canva Sans" panose="020B0503030501040103"/>
                <a:cs typeface="Canva Sans" panose="020B0503030501040103"/>
                <a:sym typeface="Canva Sans" panose="020B0503030501040103"/>
              </a:rPr>
              <a:t>orce: (F = ma)</a:t>
            </a:r>
            <a:endParaRPr lang="en-US" sz="2800">
              <a:solidFill>
                <a:srgbClr val="000000"/>
              </a:solidFill>
              <a:latin typeface="Canva Sans" panose="020B0503030501040103"/>
              <a:ea typeface="Canva Sans" panose="020B0503030501040103"/>
              <a:cs typeface="Canva Sans" panose="020B0503030501040103"/>
              <a:sym typeface="Canva Sans" panose="020B0503030501040103"/>
            </a:endParaRPr>
          </a:p>
          <a:p>
            <a:pPr marL="604520" lvl="1" indent="-302260" algn="l">
              <a:lnSpc>
                <a:spcPts val="4645"/>
              </a:lnSpc>
              <a:buFont typeface="Arial" panose="020B0604020202020204"/>
              <a:buChar char="•"/>
            </a:pPr>
            <a:r>
              <a:rPr lang="en-US" sz="2800">
                <a:solidFill>
                  <a:srgbClr val="000000"/>
                </a:solidFill>
                <a:latin typeface="Canva Sans" panose="020B0503030501040103"/>
                <a:ea typeface="Canva Sans" panose="020B0503030501040103"/>
                <a:cs typeface="Canva Sans" panose="020B0503030501040103"/>
                <a:sym typeface="Canva Sans" panose="020B0503030501040103"/>
              </a:rPr>
              <a:t>Momentum: (p = mv)</a:t>
            </a:r>
            <a:endParaRPr lang="en-US" sz="2800">
              <a:solidFill>
                <a:srgbClr val="000000"/>
              </a:solidFill>
              <a:latin typeface="Canva Sans" panose="020B0503030501040103"/>
              <a:ea typeface="Canva Sans" panose="020B0503030501040103"/>
              <a:cs typeface="Canva Sans" panose="020B0503030501040103"/>
              <a:sym typeface="Canva Sans" panose="020B0503030501040103"/>
            </a:endParaRPr>
          </a:p>
          <a:p>
            <a:pPr marL="604520" lvl="1" indent="-302260" algn="l">
              <a:lnSpc>
                <a:spcPts val="4645"/>
              </a:lnSpc>
              <a:buFont typeface="Arial" panose="020B0604020202020204"/>
              <a:buChar char="•"/>
            </a:pPr>
            <a:r>
              <a:rPr lang="en-US" sz="2800">
                <a:solidFill>
                  <a:srgbClr val="000000"/>
                </a:solidFill>
                <a:latin typeface="Canva Sans" panose="020B0503030501040103"/>
                <a:ea typeface="Canva Sans" panose="020B0503030501040103"/>
                <a:cs typeface="Canva Sans" panose="020B0503030501040103"/>
                <a:sym typeface="Canva Sans" panose="020B0503030501040103"/>
              </a:rPr>
              <a:t>Acceleration: a = Δv/t</a:t>
            </a:r>
            <a:endParaRPr lang="en-US" sz="2800">
              <a:solidFill>
                <a:srgbClr val="000000"/>
              </a:solidFill>
              <a:latin typeface="Canva Sans" panose="020B0503030501040103"/>
              <a:ea typeface="Canva Sans" panose="020B0503030501040103"/>
              <a:cs typeface="Canva Sans" panose="020B0503030501040103"/>
              <a:sym typeface="Canva Sans" panose="020B0503030501040103"/>
            </a:endParaRPr>
          </a:p>
          <a:p>
            <a:pPr marL="604520" lvl="1" indent="-302260" algn="l">
              <a:lnSpc>
                <a:spcPts val="4645"/>
              </a:lnSpc>
              <a:buFont typeface="Arial" panose="020B0604020202020204"/>
              <a:buChar char="•"/>
            </a:pPr>
            <a:r>
              <a:rPr lang="en-US" sz="2800">
                <a:solidFill>
                  <a:srgbClr val="000000"/>
                </a:solidFill>
                <a:latin typeface="Canva Sans" panose="020B0503030501040103"/>
                <a:ea typeface="Canva Sans" panose="020B0503030501040103"/>
                <a:cs typeface="Canva Sans" panose="020B0503030501040103"/>
                <a:sym typeface="Canva Sans" panose="020B0503030501040103"/>
              </a:rPr>
              <a:t>Impulse: F • ∆t = m • ∆v</a:t>
            </a:r>
            <a:endParaRPr lang="en-US" sz="2800">
              <a:solidFill>
                <a:srgbClr val="000000"/>
              </a:solidFill>
              <a:latin typeface="Canva Sans" panose="020B0503030501040103"/>
              <a:ea typeface="Canva Sans" panose="020B0503030501040103"/>
              <a:cs typeface="Canva Sans" panose="020B0503030501040103"/>
              <a:sym typeface="Canva Sans" panose="020B0503030501040103"/>
            </a:endParaRPr>
          </a:p>
          <a:p>
            <a:pPr marL="604520" lvl="1" indent="-302260" algn="l">
              <a:lnSpc>
                <a:spcPts val="4645"/>
              </a:lnSpc>
              <a:buFont typeface="Arial" panose="020B0604020202020204"/>
              <a:buChar char="•"/>
            </a:pPr>
            <a:r>
              <a:rPr lang="en-US" sz="2800">
                <a:solidFill>
                  <a:srgbClr val="000000"/>
                </a:solidFill>
                <a:latin typeface="Canva Sans" panose="020B0503030501040103"/>
                <a:ea typeface="Canva Sans" panose="020B0503030501040103"/>
                <a:cs typeface="Canva Sans" panose="020B0503030501040103"/>
                <a:sym typeface="Canva Sans" panose="020B0503030501040103"/>
              </a:rPr>
              <a:t>Conservation of momentum: m1v1 + m2v2 = (m1 + m2)v</a:t>
            </a:r>
            <a:endParaRPr lang="en-US" sz="2800">
              <a:solidFill>
                <a:srgbClr val="000000"/>
              </a:solidFill>
              <a:latin typeface="Canva Sans" panose="020B0503030501040103"/>
              <a:ea typeface="Canva Sans" panose="020B0503030501040103"/>
              <a:cs typeface="Canva Sans" panose="020B0503030501040103"/>
              <a:sym typeface="Canva Sans" panose="020B0503030501040103"/>
            </a:endParaRPr>
          </a:p>
        </p:txBody>
      </p:sp>
      <p:sp>
        <p:nvSpPr>
          <p:cNvPr id="7" name="Freeform 7"/>
          <p:cNvSpPr/>
          <p:nvPr/>
        </p:nvSpPr>
        <p:spPr>
          <a:xfrm rot="-2534408" flipV="1">
            <a:off x="198617" y="467064"/>
            <a:ext cx="2307671" cy="2376814"/>
          </a:xfrm>
          <a:custGeom>
            <a:avLst/>
            <a:gdLst/>
            <a:ahLst/>
            <a:cxnLst/>
            <a:rect l="l" t="t" r="r" b="b"/>
            <a:pathLst>
              <a:path w="2307671" h="2376814">
                <a:moveTo>
                  <a:pt x="0" y="2376815"/>
                </a:moveTo>
                <a:lnTo>
                  <a:pt x="2307670" y="2376815"/>
                </a:lnTo>
                <a:lnTo>
                  <a:pt x="2307670" y="0"/>
                </a:lnTo>
                <a:lnTo>
                  <a:pt x="0" y="0"/>
                </a:lnTo>
                <a:lnTo>
                  <a:pt x="0" y="2376815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2C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0">
            <a:off x="1028700" y="4286851"/>
            <a:ext cx="4971449" cy="4971449"/>
            <a:chOff x="0" y="0"/>
            <a:chExt cx="1309353" cy="130935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09353" cy="1309353"/>
            </a:xfrm>
            <a:custGeom>
              <a:avLst/>
              <a:gdLst/>
              <a:ahLst/>
              <a:cxnLst/>
              <a:rect l="l" t="t" r="r" b="b"/>
              <a:pathLst>
                <a:path w="1309353" h="1309353">
                  <a:moveTo>
                    <a:pt x="7786" y="0"/>
                  </a:moveTo>
                  <a:lnTo>
                    <a:pt x="1301567" y="0"/>
                  </a:lnTo>
                  <a:cubicBezTo>
                    <a:pt x="1303632" y="0"/>
                    <a:pt x="1305612" y="820"/>
                    <a:pt x="1307072" y="2281"/>
                  </a:cubicBezTo>
                  <a:cubicBezTo>
                    <a:pt x="1308533" y="3741"/>
                    <a:pt x="1309353" y="5721"/>
                    <a:pt x="1309353" y="7786"/>
                  </a:cubicBezTo>
                  <a:lnTo>
                    <a:pt x="1309353" y="1301567"/>
                  </a:lnTo>
                  <a:cubicBezTo>
                    <a:pt x="1309353" y="1303632"/>
                    <a:pt x="1308533" y="1305612"/>
                    <a:pt x="1307072" y="1307072"/>
                  </a:cubicBezTo>
                  <a:cubicBezTo>
                    <a:pt x="1305612" y="1308533"/>
                    <a:pt x="1303632" y="1309353"/>
                    <a:pt x="1301567" y="1309353"/>
                  </a:cubicBezTo>
                  <a:lnTo>
                    <a:pt x="7786" y="1309353"/>
                  </a:lnTo>
                  <a:cubicBezTo>
                    <a:pt x="5721" y="1309353"/>
                    <a:pt x="3741" y="1308533"/>
                    <a:pt x="2281" y="1307072"/>
                  </a:cubicBezTo>
                  <a:cubicBezTo>
                    <a:pt x="820" y="1305612"/>
                    <a:pt x="0" y="1303632"/>
                    <a:pt x="0" y="1301567"/>
                  </a:cubicBezTo>
                  <a:lnTo>
                    <a:pt x="0" y="7786"/>
                  </a:lnTo>
                  <a:cubicBezTo>
                    <a:pt x="0" y="5721"/>
                    <a:pt x="820" y="3741"/>
                    <a:pt x="2281" y="2281"/>
                  </a:cubicBezTo>
                  <a:cubicBezTo>
                    <a:pt x="3741" y="820"/>
                    <a:pt x="5721" y="0"/>
                    <a:pt x="7786" y="0"/>
                  </a:cubicBezTo>
                  <a:close/>
                </a:path>
              </a:pathLst>
            </a:custGeom>
            <a:solidFill>
              <a:srgbClr val="FBE4A8"/>
            </a:solidFill>
            <a:ln w="28575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309353" cy="134745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</a:pPr>
            </a:p>
          </p:txBody>
        </p:sp>
      </p:grpSp>
      <p:grpSp>
        <p:nvGrpSpPr>
          <p:cNvPr id="5" name="Group 5"/>
          <p:cNvGrpSpPr/>
          <p:nvPr/>
        </p:nvGrpSpPr>
        <p:grpSpPr>
          <a:xfrm rot="0">
            <a:off x="1028700" y="1028700"/>
            <a:ext cx="4971449" cy="3055304"/>
            <a:chOff x="0" y="0"/>
            <a:chExt cx="1309353" cy="80468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309353" cy="804689"/>
            </a:xfrm>
            <a:custGeom>
              <a:avLst/>
              <a:gdLst/>
              <a:ahLst/>
              <a:cxnLst/>
              <a:rect l="l" t="t" r="r" b="b"/>
              <a:pathLst>
                <a:path w="1309353" h="804689">
                  <a:moveTo>
                    <a:pt x="7786" y="0"/>
                  </a:moveTo>
                  <a:lnTo>
                    <a:pt x="1301567" y="0"/>
                  </a:lnTo>
                  <a:cubicBezTo>
                    <a:pt x="1303632" y="0"/>
                    <a:pt x="1305612" y="820"/>
                    <a:pt x="1307072" y="2281"/>
                  </a:cubicBezTo>
                  <a:cubicBezTo>
                    <a:pt x="1308533" y="3741"/>
                    <a:pt x="1309353" y="5721"/>
                    <a:pt x="1309353" y="7786"/>
                  </a:cubicBezTo>
                  <a:lnTo>
                    <a:pt x="1309353" y="796903"/>
                  </a:lnTo>
                  <a:cubicBezTo>
                    <a:pt x="1309353" y="798968"/>
                    <a:pt x="1308533" y="800948"/>
                    <a:pt x="1307072" y="802408"/>
                  </a:cubicBezTo>
                  <a:cubicBezTo>
                    <a:pt x="1305612" y="803869"/>
                    <a:pt x="1303632" y="804689"/>
                    <a:pt x="1301567" y="804689"/>
                  </a:cubicBezTo>
                  <a:lnTo>
                    <a:pt x="7786" y="804689"/>
                  </a:lnTo>
                  <a:cubicBezTo>
                    <a:pt x="5721" y="804689"/>
                    <a:pt x="3741" y="803869"/>
                    <a:pt x="2281" y="802408"/>
                  </a:cubicBezTo>
                  <a:cubicBezTo>
                    <a:pt x="820" y="800948"/>
                    <a:pt x="0" y="798968"/>
                    <a:pt x="0" y="796903"/>
                  </a:cubicBezTo>
                  <a:lnTo>
                    <a:pt x="0" y="7786"/>
                  </a:lnTo>
                  <a:cubicBezTo>
                    <a:pt x="0" y="5721"/>
                    <a:pt x="820" y="3741"/>
                    <a:pt x="2281" y="2281"/>
                  </a:cubicBezTo>
                  <a:cubicBezTo>
                    <a:pt x="3741" y="820"/>
                    <a:pt x="5721" y="0"/>
                    <a:pt x="7786" y="0"/>
                  </a:cubicBezTo>
                  <a:close/>
                </a:path>
              </a:pathLst>
            </a:custGeom>
            <a:solidFill>
              <a:srgbClr val="FACCC8"/>
            </a:solidFill>
            <a:ln w="28575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1309353" cy="84278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</a:pPr>
            </a:p>
          </p:txBody>
        </p:sp>
      </p:grpSp>
      <p:grpSp>
        <p:nvGrpSpPr>
          <p:cNvPr id="8" name="Group 8"/>
          <p:cNvGrpSpPr/>
          <p:nvPr/>
        </p:nvGrpSpPr>
        <p:grpSpPr>
          <a:xfrm rot="0">
            <a:off x="6202996" y="5763879"/>
            <a:ext cx="4971449" cy="3494421"/>
            <a:chOff x="0" y="0"/>
            <a:chExt cx="1309353" cy="92034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309353" cy="920341"/>
            </a:xfrm>
            <a:custGeom>
              <a:avLst/>
              <a:gdLst/>
              <a:ahLst/>
              <a:cxnLst/>
              <a:rect l="l" t="t" r="r" b="b"/>
              <a:pathLst>
                <a:path w="1309353" h="920341">
                  <a:moveTo>
                    <a:pt x="7786" y="0"/>
                  </a:moveTo>
                  <a:lnTo>
                    <a:pt x="1301567" y="0"/>
                  </a:lnTo>
                  <a:cubicBezTo>
                    <a:pt x="1303632" y="0"/>
                    <a:pt x="1305612" y="820"/>
                    <a:pt x="1307072" y="2281"/>
                  </a:cubicBezTo>
                  <a:cubicBezTo>
                    <a:pt x="1308533" y="3741"/>
                    <a:pt x="1309353" y="5721"/>
                    <a:pt x="1309353" y="7786"/>
                  </a:cubicBezTo>
                  <a:lnTo>
                    <a:pt x="1309353" y="912555"/>
                  </a:lnTo>
                  <a:cubicBezTo>
                    <a:pt x="1309353" y="914620"/>
                    <a:pt x="1308533" y="916601"/>
                    <a:pt x="1307072" y="918061"/>
                  </a:cubicBezTo>
                  <a:cubicBezTo>
                    <a:pt x="1305612" y="919521"/>
                    <a:pt x="1303632" y="920341"/>
                    <a:pt x="1301567" y="920341"/>
                  </a:cubicBezTo>
                  <a:lnTo>
                    <a:pt x="7786" y="920341"/>
                  </a:lnTo>
                  <a:cubicBezTo>
                    <a:pt x="5721" y="920341"/>
                    <a:pt x="3741" y="919521"/>
                    <a:pt x="2281" y="918061"/>
                  </a:cubicBezTo>
                  <a:cubicBezTo>
                    <a:pt x="820" y="916601"/>
                    <a:pt x="0" y="914620"/>
                    <a:pt x="0" y="912555"/>
                  </a:cubicBezTo>
                  <a:lnTo>
                    <a:pt x="0" y="7786"/>
                  </a:lnTo>
                  <a:cubicBezTo>
                    <a:pt x="0" y="5721"/>
                    <a:pt x="820" y="3741"/>
                    <a:pt x="2281" y="2281"/>
                  </a:cubicBezTo>
                  <a:cubicBezTo>
                    <a:pt x="3741" y="820"/>
                    <a:pt x="5721" y="0"/>
                    <a:pt x="7786" y="0"/>
                  </a:cubicBezTo>
                  <a:close/>
                </a:path>
              </a:pathLst>
            </a:custGeom>
            <a:solidFill>
              <a:srgbClr val="D7ECE2"/>
            </a:solidFill>
            <a:ln w="28575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1309353" cy="95844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</a:pPr>
            </a:p>
          </p:txBody>
        </p:sp>
      </p:grpSp>
      <p:grpSp>
        <p:nvGrpSpPr>
          <p:cNvPr id="11" name="Group 11"/>
          <p:cNvGrpSpPr/>
          <p:nvPr/>
        </p:nvGrpSpPr>
        <p:grpSpPr>
          <a:xfrm rot="0">
            <a:off x="6202996" y="1028700"/>
            <a:ext cx="4971449" cy="4532332"/>
            <a:chOff x="0" y="0"/>
            <a:chExt cx="1309353" cy="1193701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309353" cy="1193701"/>
            </a:xfrm>
            <a:custGeom>
              <a:avLst/>
              <a:gdLst/>
              <a:ahLst/>
              <a:cxnLst/>
              <a:rect l="l" t="t" r="r" b="b"/>
              <a:pathLst>
                <a:path w="1309353" h="1193701">
                  <a:moveTo>
                    <a:pt x="7786" y="0"/>
                  </a:moveTo>
                  <a:lnTo>
                    <a:pt x="1301567" y="0"/>
                  </a:lnTo>
                  <a:cubicBezTo>
                    <a:pt x="1303632" y="0"/>
                    <a:pt x="1305612" y="820"/>
                    <a:pt x="1307072" y="2281"/>
                  </a:cubicBezTo>
                  <a:cubicBezTo>
                    <a:pt x="1308533" y="3741"/>
                    <a:pt x="1309353" y="5721"/>
                    <a:pt x="1309353" y="7786"/>
                  </a:cubicBezTo>
                  <a:lnTo>
                    <a:pt x="1309353" y="1185914"/>
                  </a:lnTo>
                  <a:cubicBezTo>
                    <a:pt x="1309353" y="1187979"/>
                    <a:pt x="1308533" y="1189960"/>
                    <a:pt x="1307072" y="1191420"/>
                  </a:cubicBezTo>
                  <a:cubicBezTo>
                    <a:pt x="1305612" y="1192880"/>
                    <a:pt x="1303632" y="1193701"/>
                    <a:pt x="1301567" y="1193701"/>
                  </a:cubicBezTo>
                  <a:lnTo>
                    <a:pt x="7786" y="1193701"/>
                  </a:lnTo>
                  <a:cubicBezTo>
                    <a:pt x="5721" y="1193701"/>
                    <a:pt x="3741" y="1192880"/>
                    <a:pt x="2281" y="1191420"/>
                  </a:cubicBezTo>
                  <a:cubicBezTo>
                    <a:pt x="820" y="1189960"/>
                    <a:pt x="0" y="1187979"/>
                    <a:pt x="0" y="1185914"/>
                  </a:cubicBezTo>
                  <a:lnTo>
                    <a:pt x="0" y="7786"/>
                  </a:lnTo>
                  <a:cubicBezTo>
                    <a:pt x="0" y="5721"/>
                    <a:pt x="820" y="3741"/>
                    <a:pt x="2281" y="2281"/>
                  </a:cubicBezTo>
                  <a:cubicBezTo>
                    <a:pt x="3741" y="820"/>
                    <a:pt x="5721" y="0"/>
                    <a:pt x="7786" y="0"/>
                  </a:cubicBezTo>
                  <a:close/>
                </a:path>
              </a:pathLst>
            </a:custGeom>
            <a:solidFill>
              <a:srgbClr val="FCD7BB"/>
            </a:solidFill>
            <a:ln w="28575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1309353" cy="12318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</a:pPr>
            </a:p>
          </p:txBody>
        </p:sp>
      </p:grpSp>
      <p:grpSp>
        <p:nvGrpSpPr>
          <p:cNvPr id="14" name="Group 14"/>
          <p:cNvGrpSpPr/>
          <p:nvPr/>
        </p:nvGrpSpPr>
        <p:grpSpPr>
          <a:xfrm rot="0">
            <a:off x="11374471" y="1028700"/>
            <a:ext cx="5884829" cy="2732672"/>
            <a:chOff x="0" y="0"/>
            <a:chExt cx="1549914" cy="719716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549914" cy="719716"/>
            </a:xfrm>
            <a:custGeom>
              <a:avLst/>
              <a:gdLst/>
              <a:ahLst/>
              <a:cxnLst/>
              <a:rect l="l" t="t" r="r" b="b"/>
              <a:pathLst>
                <a:path w="1549914" h="719716">
                  <a:moveTo>
                    <a:pt x="6578" y="0"/>
                  </a:moveTo>
                  <a:lnTo>
                    <a:pt x="1543336" y="0"/>
                  </a:lnTo>
                  <a:cubicBezTo>
                    <a:pt x="1546969" y="0"/>
                    <a:pt x="1549914" y="2945"/>
                    <a:pt x="1549914" y="6578"/>
                  </a:cubicBezTo>
                  <a:lnTo>
                    <a:pt x="1549914" y="713138"/>
                  </a:lnTo>
                  <a:cubicBezTo>
                    <a:pt x="1549914" y="716771"/>
                    <a:pt x="1546969" y="719716"/>
                    <a:pt x="1543336" y="719716"/>
                  </a:cubicBezTo>
                  <a:lnTo>
                    <a:pt x="6578" y="719716"/>
                  </a:lnTo>
                  <a:cubicBezTo>
                    <a:pt x="2945" y="719716"/>
                    <a:pt x="0" y="716771"/>
                    <a:pt x="0" y="713138"/>
                  </a:cubicBezTo>
                  <a:lnTo>
                    <a:pt x="0" y="6578"/>
                  </a:lnTo>
                  <a:cubicBezTo>
                    <a:pt x="0" y="2945"/>
                    <a:pt x="2945" y="0"/>
                    <a:pt x="6578" y="0"/>
                  </a:cubicBezTo>
                  <a:close/>
                </a:path>
              </a:pathLst>
            </a:custGeom>
            <a:solidFill>
              <a:srgbClr val="DAEFF6"/>
            </a:solidFill>
            <a:ln w="28575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1549914" cy="7578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</a:pPr>
            </a:p>
          </p:txBody>
        </p:sp>
      </p:grpSp>
      <p:grpSp>
        <p:nvGrpSpPr>
          <p:cNvPr id="17" name="Group 17"/>
          <p:cNvGrpSpPr/>
          <p:nvPr/>
        </p:nvGrpSpPr>
        <p:grpSpPr>
          <a:xfrm rot="0">
            <a:off x="11374471" y="6501938"/>
            <a:ext cx="5884829" cy="2756362"/>
            <a:chOff x="0" y="0"/>
            <a:chExt cx="1549914" cy="725955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549914" cy="725955"/>
            </a:xfrm>
            <a:custGeom>
              <a:avLst/>
              <a:gdLst/>
              <a:ahLst/>
              <a:cxnLst/>
              <a:rect l="l" t="t" r="r" b="b"/>
              <a:pathLst>
                <a:path w="1549914" h="725955">
                  <a:moveTo>
                    <a:pt x="6578" y="0"/>
                  </a:moveTo>
                  <a:lnTo>
                    <a:pt x="1543336" y="0"/>
                  </a:lnTo>
                  <a:cubicBezTo>
                    <a:pt x="1546969" y="0"/>
                    <a:pt x="1549914" y="2945"/>
                    <a:pt x="1549914" y="6578"/>
                  </a:cubicBezTo>
                  <a:lnTo>
                    <a:pt x="1549914" y="719377"/>
                  </a:lnTo>
                  <a:cubicBezTo>
                    <a:pt x="1549914" y="723010"/>
                    <a:pt x="1546969" y="725955"/>
                    <a:pt x="1543336" y="725955"/>
                  </a:cubicBezTo>
                  <a:lnTo>
                    <a:pt x="6578" y="725955"/>
                  </a:lnTo>
                  <a:cubicBezTo>
                    <a:pt x="2945" y="725955"/>
                    <a:pt x="0" y="723010"/>
                    <a:pt x="0" y="719377"/>
                  </a:cubicBezTo>
                  <a:lnTo>
                    <a:pt x="0" y="6578"/>
                  </a:lnTo>
                  <a:cubicBezTo>
                    <a:pt x="0" y="2945"/>
                    <a:pt x="2945" y="0"/>
                    <a:pt x="6578" y="0"/>
                  </a:cubicBezTo>
                  <a:close/>
                </a:path>
              </a:pathLst>
            </a:custGeom>
            <a:solidFill>
              <a:srgbClr val="FACCC8"/>
            </a:solidFill>
            <a:ln w="28575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1549914" cy="7640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</a:pPr>
            </a:p>
          </p:txBody>
        </p:sp>
      </p:grpSp>
      <p:grpSp>
        <p:nvGrpSpPr>
          <p:cNvPr id="20" name="Group 20"/>
          <p:cNvGrpSpPr/>
          <p:nvPr/>
        </p:nvGrpSpPr>
        <p:grpSpPr>
          <a:xfrm rot="0">
            <a:off x="11374471" y="3964219"/>
            <a:ext cx="5884829" cy="2334872"/>
            <a:chOff x="0" y="0"/>
            <a:chExt cx="1549914" cy="614946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549914" cy="614946"/>
            </a:xfrm>
            <a:custGeom>
              <a:avLst/>
              <a:gdLst/>
              <a:ahLst/>
              <a:cxnLst/>
              <a:rect l="l" t="t" r="r" b="b"/>
              <a:pathLst>
                <a:path w="1549914" h="614946">
                  <a:moveTo>
                    <a:pt x="6578" y="0"/>
                  </a:moveTo>
                  <a:lnTo>
                    <a:pt x="1543336" y="0"/>
                  </a:lnTo>
                  <a:cubicBezTo>
                    <a:pt x="1546969" y="0"/>
                    <a:pt x="1549914" y="2945"/>
                    <a:pt x="1549914" y="6578"/>
                  </a:cubicBezTo>
                  <a:lnTo>
                    <a:pt x="1549914" y="608368"/>
                  </a:lnTo>
                  <a:cubicBezTo>
                    <a:pt x="1549914" y="610113"/>
                    <a:pt x="1549221" y="611786"/>
                    <a:pt x="1547987" y="613019"/>
                  </a:cubicBezTo>
                  <a:cubicBezTo>
                    <a:pt x="1546754" y="614253"/>
                    <a:pt x="1545081" y="614946"/>
                    <a:pt x="1543336" y="614946"/>
                  </a:cubicBezTo>
                  <a:lnTo>
                    <a:pt x="6578" y="614946"/>
                  </a:lnTo>
                  <a:cubicBezTo>
                    <a:pt x="2945" y="614946"/>
                    <a:pt x="0" y="612001"/>
                    <a:pt x="0" y="608368"/>
                  </a:cubicBezTo>
                  <a:lnTo>
                    <a:pt x="0" y="6578"/>
                  </a:lnTo>
                  <a:cubicBezTo>
                    <a:pt x="0" y="2945"/>
                    <a:pt x="2945" y="0"/>
                    <a:pt x="6578" y="0"/>
                  </a:cubicBezTo>
                  <a:close/>
                </a:path>
              </a:pathLst>
            </a:custGeom>
            <a:solidFill>
              <a:srgbClr val="D3D6EC"/>
            </a:solidFill>
            <a:ln w="28575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22" name="TextBox 22"/>
            <p:cNvSpPr txBox="1"/>
            <p:nvPr/>
          </p:nvSpPr>
          <p:spPr>
            <a:xfrm>
              <a:off x="0" y="-38100"/>
              <a:ext cx="1549914" cy="6530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</a:pPr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1540807" y="1662694"/>
            <a:ext cx="3963595" cy="18934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5"/>
              </a:lnSpc>
            </a:pPr>
            <a:r>
              <a:rPr lang="en-US" sz="6800" b="1">
                <a:solidFill>
                  <a:srgbClr val="0B2C4A"/>
                </a:solidFill>
                <a:latin typeface="Raleway Bold" panose="020B0803030101060003"/>
                <a:ea typeface="Raleway Bold" panose="020B0803030101060003"/>
                <a:cs typeface="Raleway Bold" panose="020B0803030101060003"/>
                <a:sym typeface="Raleway Bold" panose="020B0803030101060003"/>
              </a:rPr>
              <a:t>WELL DONE!</a:t>
            </a:r>
            <a:endParaRPr lang="en-US" sz="6800" b="1">
              <a:solidFill>
                <a:srgbClr val="0B2C4A"/>
              </a:solidFill>
              <a:latin typeface="Raleway Bold" panose="020B0803030101060003"/>
              <a:ea typeface="Raleway Bold" panose="020B0803030101060003"/>
              <a:cs typeface="Raleway Bold" panose="020B0803030101060003"/>
              <a:sym typeface="Raleway Bold" panose="020B0803030101060003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12413284" y="6966736"/>
            <a:ext cx="3807203" cy="18934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5"/>
              </a:lnSpc>
            </a:pPr>
            <a:r>
              <a:rPr lang="en-US" sz="6800" b="1">
                <a:solidFill>
                  <a:srgbClr val="0B2C4A"/>
                </a:solidFill>
                <a:latin typeface="Raleway Bold" panose="020B0803030101060003"/>
                <a:ea typeface="Raleway Bold" panose="020B0803030101060003"/>
                <a:cs typeface="Raleway Bold" panose="020B0803030101060003"/>
                <a:sym typeface="Raleway Bold" panose="020B0803030101060003"/>
              </a:rPr>
              <a:t>TURN ME IN!</a:t>
            </a:r>
            <a:endParaRPr lang="en-US" sz="6800" b="1">
              <a:solidFill>
                <a:srgbClr val="0B2C4A"/>
              </a:solidFill>
              <a:latin typeface="Raleway Bold" panose="020B0803030101060003"/>
              <a:ea typeface="Raleway Bold" panose="020B0803030101060003"/>
              <a:cs typeface="Raleway Bold" panose="020B0803030101060003"/>
              <a:sym typeface="Raleway Bold" panose="020B0803030101060003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7EC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783237">
            <a:off x="-938586" y="4808261"/>
            <a:ext cx="5396573" cy="6094692"/>
          </a:xfrm>
          <a:custGeom>
            <a:avLst/>
            <a:gdLst/>
            <a:ahLst/>
            <a:cxnLst/>
            <a:rect l="l" t="t" r="r" b="b"/>
            <a:pathLst>
              <a:path w="5396573" h="6094692">
                <a:moveTo>
                  <a:pt x="0" y="0"/>
                </a:moveTo>
                <a:lnTo>
                  <a:pt x="5396572" y="0"/>
                </a:lnTo>
                <a:lnTo>
                  <a:pt x="5396572" y="6094692"/>
                </a:lnTo>
                <a:lnTo>
                  <a:pt x="0" y="6094692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203413" y="-641468"/>
            <a:ext cx="5650933" cy="6342884"/>
          </a:xfrm>
          <a:custGeom>
            <a:avLst/>
            <a:gdLst/>
            <a:ahLst/>
            <a:cxnLst/>
            <a:rect l="l" t="t" r="r" b="b"/>
            <a:pathLst>
              <a:path w="5650933" h="6342884">
                <a:moveTo>
                  <a:pt x="0" y="0"/>
                </a:moveTo>
                <a:lnTo>
                  <a:pt x="5650933" y="0"/>
                </a:lnTo>
                <a:lnTo>
                  <a:pt x="5650933" y="6342885"/>
                </a:lnTo>
                <a:lnTo>
                  <a:pt x="0" y="634288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 rot="0">
            <a:off x="5842675" y="4158367"/>
            <a:ext cx="5324955" cy="6039072"/>
            <a:chOff x="0" y="0"/>
            <a:chExt cx="1402457" cy="159053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402457" cy="1590538"/>
            </a:xfrm>
            <a:custGeom>
              <a:avLst/>
              <a:gdLst/>
              <a:ahLst/>
              <a:cxnLst/>
              <a:rect l="l" t="t" r="r" b="b"/>
              <a:pathLst>
                <a:path w="1402457" h="1590538">
                  <a:moveTo>
                    <a:pt x="74149" y="0"/>
                  </a:moveTo>
                  <a:lnTo>
                    <a:pt x="1328309" y="0"/>
                  </a:lnTo>
                  <a:cubicBezTo>
                    <a:pt x="1369260" y="0"/>
                    <a:pt x="1402457" y="33197"/>
                    <a:pt x="1402457" y="74149"/>
                  </a:cubicBezTo>
                  <a:lnTo>
                    <a:pt x="1402457" y="1516389"/>
                  </a:lnTo>
                  <a:cubicBezTo>
                    <a:pt x="1402457" y="1557340"/>
                    <a:pt x="1369260" y="1590538"/>
                    <a:pt x="1328309" y="1590538"/>
                  </a:cubicBezTo>
                  <a:lnTo>
                    <a:pt x="74149" y="1590538"/>
                  </a:lnTo>
                  <a:cubicBezTo>
                    <a:pt x="33197" y="1590538"/>
                    <a:pt x="0" y="1557340"/>
                    <a:pt x="0" y="1516389"/>
                  </a:cubicBezTo>
                  <a:lnTo>
                    <a:pt x="0" y="74149"/>
                  </a:lnTo>
                  <a:cubicBezTo>
                    <a:pt x="0" y="33197"/>
                    <a:pt x="33197" y="0"/>
                    <a:pt x="74149" y="0"/>
                  </a:cubicBezTo>
                  <a:close/>
                </a:path>
              </a:pathLst>
            </a:custGeom>
            <a:solidFill>
              <a:srgbClr val="FACCC8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1402457" cy="162863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</a:pPr>
            </a:p>
          </p:txBody>
        </p:sp>
      </p:grpSp>
      <p:grpSp>
        <p:nvGrpSpPr>
          <p:cNvPr id="7" name="Group 7"/>
          <p:cNvGrpSpPr/>
          <p:nvPr/>
        </p:nvGrpSpPr>
        <p:grpSpPr>
          <a:xfrm rot="0">
            <a:off x="11396482" y="4158367"/>
            <a:ext cx="5324955" cy="6039072"/>
            <a:chOff x="0" y="0"/>
            <a:chExt cx="1402457" cy="1590537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402457" cy="1590538"/>
            </a:xfrm>
            <a:custGeom>
              <a:avLst/>
              <a:gdLst/>
              <a:ahLst/>
              <a:cxnLst/>
              <a:rect l="l" t="t" r="r" b="b"/>
              <a:pathLst>
                <a:path w="1402457" h="1590538">
                  <a:moveTo>
                    <a:pt x="74149" y="0"/>
                  </a:moveTo>
                  <a:lnTo>
                    <a:pt x="1328309" y="0"/>
                  </a:lnTo>
                  <a:cubicBezTo>
                    <a:pt x="1369260" y="0"/>
                    <a:pt x="1402457" y="33197"/>
                    <a:pt x="1402457" y="74149"/>
                  </a:cubicBezTo>
                  <a:lnTo>
                    <a:pt x="1402457" y="1516389"/>
                  </a:lnTo>
                  <a:cubicBezTo>
                    <a:pt x="1402457" y="1557340"/>
                    <a:pt x="1369260" y="1590538"/>
                    <a:pt x="1328309" y="1590538"/>
                  </a:cubicBezTo>
                  <a:lnTo>
                    <a:pt x="74149" y="1590538"/>
                  </a:lnTo>
                  <a:cubicBezTo>
                    <a:pt x="33197" y="1590538"/>
                    <a:pt x="0" y="1557340"/>
                    <a:pt x="0" y="1516389"/>
                  </a:cubicBezTo>
                  <a:lnTo>
                    <a:pt x="0" y="74149"/>
                  </a:lnTo>
                  <a:cubicBezTo>
                    <a:pt x="0" y="33197"/>
                    <a:pt x="33197" y="0"/>
                    <a:pt x="74149" y="0"/>
                  </a:cubicBezTo>
                  <a:close/>
                </a:path>
              </a:pathLst>
            </a:custGeom>
            <a:solidFill>
              <a:srgbClr val="DBB248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1402457" cy="162863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</a:pPr>
            </a:p>
          </p:txBody>
        </p:sp>
      </p:grpSp>
      <p:grpSp>
        <p:nvGrpSpPr>
          <p:cNvPr id="10" name="Group 10"/>
          <p:cNvGrpSpPr/>
          <p:nvPr/>
        </p:nvGrpSpPr>
        <p:grpSpPr>
          <a:xfrm rot="0">
            <a:off x="6057900" y="7423541"/>
            <a:ext cx="4946234" cy="2441220"/>
            <a:chOff x="0" y="0"/>
            <a:chExt cx="1302712" cy="64295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302712" cy="642955"/>
            </a:xfrm>
            <a:custGeom>
              <a:avLst/>
              <a:gdLst/>
              <a:ahLst/>
              <a:cxnLst/>
              <a:rect l="l" t="t" r="r" b="b"/>
              <a:pathLst>
                <a:path w="1302712" h="642955">
                  <a:moveTo>
                    <a:pt x="79826" y="0"/>
                  </a:moveTo>
                  <a:lnTo>
                    <a:pt x="1222886" y="0"/>
                  </a:lnTo>
                  <a:cubicBezTo>
                    <a:pt x="1244057" y="0"/>
                    <a:pt x="1264361" y="8410"/>
                    <a:pt x="1279332" y="23380"/>
                  </a:cubicBezTo>
                  <a:cubicBezTo>
                    <a:pt x="1294302" y="38351"/>
                    <a:pt x="1302712" y="58655"/>
                    <a:pt x="1302712" y="79826"/>
                  </a:cubicBezTo>
                  <a:lnTo>
                    <a:pt x="1302712" y="563129"/>
                  </a:lnTo>
                  <a:cubicBezTo>
                    <a:pt x="1302712" y="607216"/>
                    <a:pt x="1266973" y="642955"/>
                    <a:pt x="1222886" y="642955"/>
                  </a:cubicBezTo>
                  <a:lnTo>
                    <a:pt x="79826" y="642955"/>
                  </a:lnTo>
                  <a:cubicBezTo>
                    <a:pt x="58655" y="642955"/>
                    <a:pt x="38351" y="634545"/>
                    <a:pt x="23380" y="619575"/>
                  </a:cubicBezTo>
                  <a:cubicBezTo>
                    <a:pt x="8410" y="604604"/>
                    <a:pt x="0" y="584300"/>
                    <a:pt x="0" y="563129"/>
                  </a:cubicBezTo>
                  <a:lnTo>
                    <a:pt x="0" y="79826"/>
                  </a:lnTo>
                  <a:cubicBezTo>
                    <a:pt x="0" y="58655"/>
                    <a:pt x="8410" y="38351"/>
                    <a:pt x="23380" y="23380"/>
                  </a:cubicBezTo>
                  <a:cubicBezTo>
                    <a:pt x="38351" y="8410"/>
                    <a:pt x="58655" y="0"/>
                    <a:pt x="79826" y="0"/>
                  </a:cubicBezTo>
                  <a:close/>
                </a:path>
              </a:pathLst>
            </a:custGeom>
            <a:solidFill>
              <a:srgbClr val="DBB248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1302712" cy="6810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</a:pPr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5943696" y="784222"/>
            <a:ext cx="10120877" cy="6299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80"/>
              </a:lnSpc>
            </a:pPr>
            <a:r>
              <a:rPr lang="en-US" sz="3700">
                <a:solidFill>
                  <a:srgbClr val="0B2C4A"/>
                </a:solidFill>
                <a:latin typeface="Canva Sans" panose="020B0503030501040103"/>
                <a:ea typeface="Canva Sans" panose="020B0503030501040103"/>
                <a:cs typeface="Canva Sans" panose="020B0503030501040103"/>
                <a:sym typeface="Canva Sans" panose="020B0503030501040103"/>
              </a:rPr>
              <a:t>A force is an example of a physical quantity.</a:t>
            </a:r>
            <a:endParaRPr lang="en-US" sz="3700">
              <a:solidFill>
                <a:srgbClr val="0B2C4A"/>
              </a:solidFill>
              <a:latin typeface="Canva Sans" panose="020B0503030501040103"/>
              <a:ea typeface="Canva Sans" panose="020B0503030501040103"/>
              <a:cs typeface="Canva Sans" panose="020B0503030501040103"/>
              <a:sym typeface="Canva Sans" panose="020B0503030501040103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5943696" y="2662553"/>
            <a:ext cx="11484586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60"/>
              </a:lnSpc>
            </a:pPr>
            <a:r>
              <a:rPr lang="en-US" sz="3400">
                <a:solidFill>
                  <a:srgbClr val="0B2C4A"/>
                </a:solidFill>
                <a:latin typeface="Canva Sans" panose="020B0503030501040103"/>
                <a:ea typeface="Canva Sans" panose="020B0503030501040103"/>
                <a:cs typeface="Canva Sans" panose="020B0503030501040103"/>
                <a:sym typeface="Canva Sans" panose="020B0503030501040103"/>
              </a:rPr>
              <a:t>A physical quantity is a quantity that can be measured.</a:t>
            </a:r>
            <a:endParaRPr lang="en-US" sz="3400">
              <a:solidFill>
                <a:srgbClr val="0B2C4A"/>
              </a:solidFill>
              <a:latin typeface="Canva Sans" panose="020B0503030501040103"/>
              <a:ea typeface="Canva Sans" panose="020B0503030501040103"/>
              <a:cs typeface="Canva Sans" panose="020B0503030501040103"/>
              <a:sym typeface="Canva Sans" panose="020B0503030501040103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5943696" y="1394457"/>
            <a:ext cx="10120877" cy="1287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80"/>
              </a:lnSpc>
            </a:pPr>
            <a:r>
              <a:rPr lang="en-US" sz="3700">
                <a:solidFill>
                  <a:srgbClr val="0B2C4A"/>
                </a:solidFill>
                <a:latin typeface="Canva Sans" panose="020B0503030501040103"/>
                <a:ea typeface="Canva Sans" panose="020B0503030501040103"/>
                <a:cs typeface="Canva Sans" panose="020B0503030501040103"/>
                <a:sym typeface="Canva Sans" panose="020B0503030501040103"/>
              </a:rPr>
              <a:t>แรงเป็นตัวอย่างของปริมาณทางกายภาพ.</a:t>
            </a:r>
            <a:endParaRPr lang="en-US" sz="3700">
              <a:solidFill>
                <a:srgbClr val="0B2C4A"/>
              </a:solidFill>
              <a:latin typeface="Canva Sans" panose="020B0503030501040103"/>
              <a:ea typeface="Canva Sans" panose="020B0503030501040103"/>
              <a:cs typeface="Canva Sans" panose="020B0503030501040103"/>
              <a:sym typeface="Canva Sans" panose="020B0503030501040103"/>
            </a:endParaRPr>
          </a:p>
          <a:p>
            <a:pPr algn="l">
              <a:lnSpc>
                <a:spcPts val="5180"/>
              </a:lnSpc>
            </a:pPr>
          </a:p>
        </p:txBody>
      </p:sp>
      <p:sp>
        <p:nvSpPr>
          <p:cNvPr id="16" name="TextBox 16"/>
          <p:cNvSpPr txBox="1"/>
          <p:nvPr/>
        </p:nvSpPr>
        <p:spPr>
          <a:xfrm>
            <a:off x="5943696" y="3176268"/>
            <a:ext cx="11484586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60"/>
              </a:lnSpc>
            </a:pPr>
            <a:r>
              <a:rPr lang="en-US" sz="3400">
                <a:solidFill>
                  <a:srgbClr val="0B2C4A"/>
                </a:solidFill>
                <a:latin typeface="Canva Sans" panose="020B0503030501040103"/>
                <a:ea typeface="Canva Sans" panose="020B0503030501040103"/>
                <a:cs typeface="Canva Sans" panose="020B0503030501040103"/>
                <a:sym typeface="Canva Sans" panose="020B0503030501040103"/>
              </a:rPr>
              <a:t>ปริมาณทางกายภาพคือปริมาณที่สามารถวัดได้.</a:t>
            </a:r>
            <a:endParaRPr lang="en-US" sz="3400">
              <a:solidFill>
                <a:srgbClr val="0B2C4A"/>
              </a:solidFill>
              <a:latin typeface="Canva Sans" panose="020B0503030501040103"/>
              <a:ea typeface="Canva Sans" panose="020B0503030501040103"/>
              <a:cs typeface="Canva Sans" panose="020B0503030501040103"/>
              <a:sym typeface="Canva Sans" panose="020B0503030501040103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6321336" y="4624637"/>
            <a:ext cx="2055470" cy="497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5"/>
              </a:lnSpc>
            </a:pPr>
            <a:r>
              <a:rPr lang="en-US" sz="3915" b="1">
                <a:solidFill>
                  <a:srgbClr val="0B2C4A"/>
                </a:solidFill>
                <a:latin typeface="Raleway Bold" panose="020B0803030101060003"/>
                <a:ea typeface="Raleway Bold" panose="020B0803030101060003"/>
                <a:cs typeface="Raleway Bold" panose="020B0803030101060003"/>
                <a:sym typeface="Raleway Bold" panose="020B0803030101060003"/>
              </a:rPr>
              <a:t>SCALAR </a:t>
            </a:r>
            <a:endParaRPr lang="en-US" sz="3915" b="1">
              <a:solidFill>
                <a:srgbClr val="0B2C4A"/>
              </a:solidFill>
              <a:latin typeface="Raleway Bold" panose="020B0803030101060003"/>
              <a:ea typeface="Raleway Bold" panose="020B0803030101060003"/>
              <a:cs typeface="Raleway Bold" panose="020B0803030101060003"/>
              <a:sym typeface="Raleway Bold" panose="020B0803030101060003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1840210" y="4627245"/>
            <a:ext cx="2371725" cy="571500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/>
          <a:p>
            <a:pPr algn="l">
              <a:lnSpc>
                <a:spcPts val="3605"/>
              </a:lnSpc>
            </a:pPr>
            <a:r>
              <a:rPr lang="en-US" sz="3915" b="1">
                <a:solidFill>
                  <a:srgbClr val="0B2C4A"/>
                </a:solidFill>
                <a:latin typeface="Raleway Bold" panose="020B0803030101060003"/>
                <a:ea typeface="Raleway Bold" panose="020B0803030101060003"/>
                <a:cs typeface="Raleway Bold" panose="020B0803030101060003"/>
                <a:sym typeface="Raleway Bold" panose="020B0803030101060003"/>
              </a:rPr>
              <a:t>VECTOR</a:t>
            </a:r>
            <a:endParaRPr lang="en-US" sz="3915" b="1">
              <a:solidFill>
                <a:srgbClr val="0B2C4A"/>
              </a:solidFill>
              <a:latin typeface="Raleway Bold" panose="020B0803030101060003"/>
              <a:ea typeface="Raleway Bold" panose="020B0803030101060003"/>
              <a:cs typeface="Raleway Bold" panose="020B0803030101060003"/>
              <a:sym typeface="Raleway Bold" panose="020B0803030101060003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8376920" y="4462780"/>
            <a:ext cx="2078990" cy="6642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180"/>
              </a:lnSpc>
            </a:pPr>
            <a:r>
              <a:rPr lang="en-US" sz="3700">
                <a:solidFill>
                  <a:srgbClr val="0B2C4A"/>
                </a:solidFill>
                <a:latin typeface="Canva Sans" panose="020B0503030501040103"/>
                <a:ea typeface="Canva Sans" panose="020B0503030501040103"/>
                <a:cs typeface="Canva Sans" panose="020B0503030501040103"/>
                <a:sym typeface="Canva Sans" panose="020B0503030501040103"/>
              </a:rPr>
              <a:t>quantity</a:t>
            </a:r>
            <a:endParaRPr lang="en-US" sz="3700">
              <a:solidFill>
                <a:srgbClr val="0B2C4A"/>
              </a:solidFill>
              <a:latin typeface="Canva Sans" panose="020B0503030501040103"/>
              <a:ea typeface="Canva Sans" panose="020B0503030501040103"/>
              <a:cs typeface="Canva Sans" panose="020B0503030501040103"/>
              <a:sym typeface="Canva Sans" panose="020B0503030501040103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14046835" y="4386580"/>
            <a:ext cx="2151380" cy="6642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180"/>
              </a:lnSpc>
            </a:pPr>
            <a:r>
              <a:rPr lang="en-US" sz="3700">
                <a:solidFill>
                  <a:srgbClr val="0B2C4A"/>
                </a:solidFill>
                <a:latin typeface="Canva Sans" panose="020B0503030501040103"/>
                <a:ea typeface="Canva Sans" panose="020B0503030501040103"/>
                <a:cs typeface="Canva Sans" panose="020B0503030501040103"/>
                <a:sym typeface="Canva Sans" panose="020B0503030501040103"/>
              </a:rPr>
              <a:t>quantity</a:t>
            </a:r>
            <a:endParaRPr lang="en-US" sz="3700">
              <a:solidFill>
                <a:srgbClr val="0B2C4A"/>
              </a:solidFill>
              <a:latin typeface="Canva Sans" panose="020B0503030501040103"/>
              <a:ea typeface="Canva Sans" panose="020B0503030501040103"/>
              <a:cs typeface="Canva Sans" panose="020B0503030501040103"/>
              <a:sym typeface="Canva Sans" panose="020B0503030501040103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6321336" y="5112777"/>
            <a:ext cx="4682798" cy="10642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40"/>
              </a:lnSpc>
            </a:pPr>
            <a:r>
              <a:rPr lang="en-US" sz="3100">
                <a:solidFill>
                  <a:srgbClr val="0B2C4A"/>
                </a:solidFill>
                <a:latin typeface="Canva Sans" panose="020B0503030501040103"/>
                <a:ea typeface="Canva Sans" panose="020B0503030501040103"/>
                <a:cs typeface="Canva Sans" panose="020B0503030501040103"/>
                <a:sym typeface="Canva Sans" panose="020B0503030501040103"/>
              </a:rPr>
              <a:t>A scalar quantity only has a size or magnitude.</a:t>
            </a:r>
            <a:endParaRPr lang="en-US" sz="3100">
              <a:solidFill>
                <a:srgbClr val="0B2C4A"/>
              </a:solidFill>
              <a:latin typeface="Canva Sans" panose="020B0503030501040103"/>
              <a:ea typeface="Canva Sans" panose="020B0503030501040103"/>
              <a:cs typeface="Canva Sans" panose="020B0503030501040103"/>
              <a:sym typeface="Canva Sans" panose="020B0503030501040103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6321336" y="6196087"/>
            <a:ext cx="4682798" cy="10642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40"/>
              </a:lnSpc>
            </a:pPr>
            <a:r>
              <a:rPr lang="en-US" sz="3100">
                <a:solidFill>
                  <a:srgbClr val="0B2C4A"/>
                </a:solidFill>
                <a:latin typeface="Canva Sans" panose="020B0503030501040103"/>
                <a:ea typeface="Canva Sans" panose="020B0503030501040103"/>
                <a:cs typeface="Canva Sans" panose="020B0503030501040103"/>
                <a:sym typeface="Canva Sans" panose="020B0503030501040103"/>
              </a:rPr>
              <a:t>ปริมาณสเกลาร์มีเพียงขนาดหรือปริมาณเท่านั้น</a:t>
            </a:r>
            <a:endParaRPr lang="en-US" sz="3100">
              <a:solidFill>
                <a:srgbClr val="0B2C4A"/>
              </a:solidFill>
              <a:latin typeface="Canva Sans" panose="020B0503030501040103"/>
              <a:ea typeface="Canva Sans" panose="020B0503030501040103"/>
              <a:cs typeface="Canva Sans" panose="020B0503030501040103"/>
              <a:sym typeface="Canva Sans" panose="020B0503030501040103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11872479" y="5188977"/>
            <a:ext cx="4682798" cy="16071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40"/>
              </a:lnSpc>
            </a:pPr>
            <a:r>
              <a:rPr lang="en-US" sz="3100">
                <a:solidFill>
                  <a:srgbClr val="0B2C4A"/>
                </a:solidFill>
                <a:latin typeface="Canva Sans" panose="020B0503030501040103"/>
                <a:ea typeface="Canva Sans" panose="020B0503030501040103"/>
                <a:cs typeface="Canva Sans" panose="020B0503030501040103"/>
                <a:sym typeface="Canva Sans" panose="020B0503030501040103"/>
              </a:rPr>
              <a:t>A scalar quantity has both a magnitude and direction</a:t>
            </a:r>
            <a:endParaRPr lang="en-US" sz="3100">
              <a:solidFill>
                <a:srgbClr val="0B2C4A"/>
              </a:solidFill>
              <a:latin typeface="Canva Sans" panose="020B0503030501040103"/>
              <a:ea typeface="Canva Sans" panose="020B0503030501040103"/>
              <a:cs typeface="Canva Sans" panose="020B0503030501040103"/>
              <a:sym typeface="Canva Sans" panose="020B0503030501040103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11872479" y="6862837"/>
            <a:ext cx="4682798" cy="10642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40"/>
              </a:lnSpc>
            </a:pPr>
            <a:r>
              <a:rPr lang="en-US" sz="3100">
                <a:solidFill>
                  <a:srgbClr val="0B2C4A"/>
                </a:solidFill>
                <a:latin typeface="Canva Sans" panose="020B0503030501040103"/>
                <a:ea typeface="Canva Sans" panose="020B0503030501040103"/>
                <a:cs typeface="Canva Sans" panose="020B0503030501040103"/>
                <a:sym typeface="Canva Sans" panose="020B0503030501040103"/>
              </a:rPr>
              <a:t>ปริมาณสเกลาร์มีทั้งขนาดและทิศทาง</a:t>
            </a:r>
            <a:endParaRPr lang="en-US" sz="3100">
              <a:solidFill>
                <a:srgbClr val="0B2C4A"/>
              </a:solidFill>
              <a:latin typeface="Canva Sans" panose="020B0503030501040103"/>
              <a:ea typeface="Canva Sans" panose="020B0503030501040103"/>
              <a:cs typeface="Canva Sans" panose="020B0503030501040103"/>
              <a:sym typeface="Canva Sans" panose="020B0503030501040103"/>
            </a:endParaRPr>
          </a:p>
        </p:txBody>
      </p:sp>
      <p:grpSp>
        <p:nvGrpSpPr>
          <p:cNvPr id="25" name="Group 25"/>
          <p:cNvGrpSpPr/>
          <p:nvPr/>
        </p:nvGrpSpPr>
        <p:grpSpPr>
          <a:xfrm rot="0">
            <a:off x="11588973" y="8079496"/>
            <a:ext cx="4939973" cy="1904334"/>
            <a:chOff x="0" y="0"/>
            <a:chExt cx="1301063" cy="501553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1301063" cy="501553"/>
            </a:xfrm>
            <a:custGeom>
              <a:avLst/>
              <a:gdLst/>
              <a:ahLst/>
              <a:cxnLst/>
              <a:rect l="l" t="t" r="r" b="b"/>
              <a:pathLst>
                <a:path w="1301063" h="501553">
                  <a:moveTo>
                    <a:pt x="79927" y="0"/>
                  </a:moveTo>
                  <a:lnTo>
                    <a:pt x="1221136" y="0"/>
                  </a:lnTo>
                  <a:cubicBezTo>
                    <a:pt x="1265278" y="0"/>
                    <a:pt x="1301063" y="35785"/>
                    <a:pt x="1301063" y="79927"/>
                  </a:cubicBezTo>
                  <a:lnTo>
                    <a:pt x="1301063" y="421626"/>
                  </a:lnTo>
                  <a:cubicBezTo>
                    <a:pt x="1301063" y="442824"/>
                    <a:pt x="1292642" y="463154"/>
                    <a:pt x="1277653" y="478143"/>
                  </a:cubicBezTo>
                  <a:cubicBezTo>
                    <a:pt x="1262663" y="493132"/>
                    <a:pt x="1242334" y="501553"/>
                    <a:pt x="1221136" y="501553"/>
                  </a:cubicBezTo>
                  <a:lnTo>
                    <a:pt x="79927" y="501553"/>
                  </a:lnTo>
                  <a:cubicBezTo>
                    <a:pt x="35785" y="501553"/>
                    <a:pt x="0" y="465769"/>
                    <a:pt x="0" y="421626"/>
                  </a:cubicBezTo>
                  <a:lnTo>
                    <a:pt x="0" y="79927"/>
                  </a:lnTo>
                  <a:cubicBezTo>
                    <a:pt x="0" y="35785"/>
                    <a:pt x="35785" y="0"/>
                    <a:pt x="79927" y="0"/>
                  </a:cubicBezTo>
                  <a:close/>
                </a:path>
              </a:pathLst>
            </a:custGeom>
            <a:solidFill>
              <a:srgbClr val="FACCC8"/>
            </a:solidFill>
          </p:spPr>
        </p:sp>
        <p:sp>
          <p:nvSpPr>
            <p:cNvPr id="27" name="TextBox 27"/>
            <p:cNvSpPr txBox="1"/>
            <p:nvPr/>
          </p:nvSpPr>
          <p:spPr>
            <a:xfrm>
              <a:off x="0" y="-38100"/>
              <a:ext cx="1301063" cy="53965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</a:pPr>
            </a:p>
          </p:txBody>
        </p:sp>
      </p:grpSp>
      <p:sp>
        <p:nvSpPr>
          <p:cNvPr id="28" name="TextBox 28"/>
          <p:cNvSpPr txBox="1"/>
          <p:nvPr/>
        </p:nvSpPr>
        <p:spPr>
          <a:xfrm>
            <a:off x="6401752" y="7518791"/>
            <a:ext cx="4682798" cy="2150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40"/>
              </a:lnSpc>
            </a:pPr>
            <a:r>
              <a:rPr lang="en-US" sz="3100">
                <a:solidFill>
                  <a:srgbClr val="0B2C4A"/>
                </a:solidFill>
                <a:latin typeface="Canva Sans" panose="020B0503030501040103"/>
                <a:ea typeface="Canva Sans" panose="020B0503030501040103"/>
                <a:cs typeface="Canva Sans" panose="020B0503030501040103"/>
                <a:sym typeface="Canva Sans" panose="020B0503030501040103"/>
              </a:rPr>
              <a:t>Example:</a:t>
            </a:r>
            <a:endParaRPr lang="en-US" sz="3100">
              <a:solidFill>
                <a:srgbClr val="0B2C4A"/>
              </a:solidFill>
              <a:latin typeface="Canva Sans" panose="020B0503030501040103"/>
              <a:ea typeface="Canva Sans" panose="020B0503030501040103"/>
              <a:cs typeface="Canva Sans" panose="020B0503030501040103"/>
              <a:sym typeface="Canva Sans" panose="020B0503030501040103"/>
            </a:endParaRPr>
          </a:p>
          <a:p>
            <a:pPr algn="l">
              <a:lnSpc>
                <a:spcPts val="4340"/>
              </a:lnSpc>
            </a:pPr>
            <a:r>
              <a:rPr lang="en-US" sz="3100">
                <a:solidFill>
                  <a:srgbClr val="0B2C4A"/>
                </a:solidFill>
                <a:latin typeface="Canva Sans" panose="020B0503030501040103"/>
                <a:ea typeface="Canva Sans" panose="020B0503030501040103"/>
                <a:cs typeface="Canva Sans" panose="020B0503030501040103"/>
                <a:sym typeface="Canva Sans" panose="020B0503030501040103"/>
              </a:rPr>
              <a:t>Speed [ความเร็ว]</a:t>
            </a:r>
            <a:endParaRPr lang="en-US" sz="3100">
              <a:solidFill>
                <a:srgbClr val="0B2C4A"/>
              </a:solidFill>
              <a:latin typeface="Canva Sans" panose="020B0503030501040103"/>
              <a:ea typeface="Canva Sans" panose="020B0503030501040103"/>
              <a:cs typeface="Canva Sans" panose="020B0503030501040103"/>
              <a:sym typeface="Canva Sans" panose="020B0503030501040103"/>
            </a:endParaRPr>
          </a:p>
          <a:p>
            <a:pPr algn="l">
              <a:lnSpc>
                <a:spcPts val="4340"/>
              </a:lnSpc>
            </a:pPr>
            <a:r>
              <a:rPr lang="en-US" sz="3100">
                <a:solidFill>
                  <a:srgbClr val="0B2C4A"/>
                </a:solidFill>
                <a:latin typeface="Canva Sans" panose="020B0503030501040103"/>
                <a:ea typeface="Canva Sans" panose="020B0503030501040103"/>
                <a:cs typeface="Canva Sans" panose="020B0503030501040103"/>
                <a:sym typeface="Canva Sans" panose="020B0503030501040103"/>
              </a:rPr>
              <a:t>Mass [ขนาด]</a:t>
            </a:r>
            <a:endParaRPr lang="en-US" sz="3100">
              <a:solidFill>
                <a:srgbClr val="0B2C4A"/>
              </a:solidFill>
              <a:latin typeface="Canva Sans" panose="020B0503030501040103"/>
              <a:ea typeface="Canva Sans" panose="020B0503030501040103"/>
              <a:cs typeface="Canva Sans" panose="020B0503030501040103"/>
              <a:sym typeface="Canva Sans" panose="020B0503030501040103"/>
            </a:endParaRPr>
          </a:p>
          <a:p>
            <a:pPr algn="l">
              <a:lnSpc>
                <a:spcPts val="4340"/>
              </a:lnSpc>
            </a:pPr>
            <a:r>
              <a:rPr lang="en-US" sz="3100">
                <a:solidFill>
                  <a:srgbClr val="0B2C4A"/>
                </a:solidFill>
                <a:latin typeface="Canva Sans" panose="020B0503030501040103"/>
                <a:ea typeface="Canva Sans" panose="020B0503030501040103"/>
                <a:cs typeface="Canva Sans" panose="020B0503030501040103"/>
                <a:sym typeface="Canva Sans" panose="020B0503030501040103"/>
              </a:rPr>
              <a:t>Length [ระยะทาง]</a:t>
            </a:r>
            <a:endParaRPr lang="en-US" sz="3100">
              <a:solidFill>
                <a:srgbClr val="0B2C4A"/>
              </a:solidFill>
              <a:latin typeface="Canva Sans" panose="020B0503030501040103"/>
              <a:ea typeface="Canva Sans" panose="020B0503030501040103"/>
              <a:cs typeface="Canva Sans" panose="020B0503030501040103"/>
              <a:sym typeface="Canva Sans" panose="020B0503030501040103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12097421" y="8155940"/>
            <a:ext cx="3717596" cy="16535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60"/>
              </a:lnSpc>
            </a:pPr>
            <a:r>
              <a:rPr lang="en-US" sz="2400">
                <a:solidFill>
                  <a:srgbClr val="0B2C4A"/>
                </a:solidFill>
                <a:latin typeface="Canva Sans" panose="020B0503030501040103"/>
                <a:ea typeface="Canva Sans" panose="020B0503030501040103"/>
                <a:cs typeface="Canva Sans" panose="020B0503030501040103"/>
                <a:sym typeface="Canva Sans" panose="020B0503030501040103"/>
              </a:rPr>
              <a:t>Example:</a:t>
            </a:r>
            <a:endParaRPr lang="en-US" sz="2400">
              <a:solidFill>
                <a:srgbClr val="0B2C4A"/>
              </a:solidFill>
              <a:latin typeface="Canva Sans" panose="020B0503030501040103"/>
              <a:ea typeface="Canva Sans" panose="020B0503030501040103"/>
              <a:cs typeface="Canva Sans" panose="020B0503030501040103"/>
              <a:sym typeface="Canva Sans" panose="020B0503030501040103"/>
            </a:endParaRPr>
          </a:p>
          <a:p>
            <a:pPr algn="l">
              <a:lnSpc>
                <a:spcPts val="3360"/>
              </a:lnSpc>
            </a:pPr>
            <a:r>
              <a:rPr lang="en-US" sz="2400">
                <a:solidFill>
                  <a:srgbClr val="0B2C4A"/>
                </a:solidFill>
                <a:latin typeface="Canva Sans" panose="020B0503030501040103"/>
                <a:ea typeface="Canva Sans" panose="020B0503030501040103"/>
                <a:cs typeface="Canva Sans" panose="020B0503030501040103"/>
                <a:sym typeface="Canva Sans" panose="020B0503030501040103"/>
              </a:rPr>
              <a:t>Velocity [ความเร็ว]</a:t>
            </a:r>
            <a:endParaRPr lang="en-US" sz="2400">
              <a:solidFill>
                <a:srgbClr val="0B2C4A"/>
              </a:solidFill>
              <a:latin typeface="Canva Sans" panose="020B0503030501040103"/>
              <a:ea typeface="Canva Sans" panose="020B0503030501040103"/>
              <a:cs typeface="Canva Sans" panose="020B0503030501040103"/>
              <a:sym typeface="Canva Sans" panose="020B0503030501040103"/>
            </a:endParaRPr>
          </a:p>
          <a:p>
            <a:pPr algn="l">
              <a:lnSpc>
                <a:spcPts val="3360"/>
              </a:lnSpc>
            </a:pPr>
            <a:r>
              <a:rPr lang="en-US" sz="2400">
                <a:solidFill>
                  <a:srgbClr val="0B2C4A"/>
                </a:solidFill>
                <a:latin typeface="Canva Sans" panose="020B0503030501040103"/>
                <a:ea typeface="Canva Sans" panose="020B0503030501040103"/>
                <a:cs typeface="Canva Sans" panose="020B0503030501040103"/>
                <a:sym typeface="Canva Sans" panose="020B0503030501040103"/>
              </a:rPr>
              <a:t>Weight [ความหนักเบา]</a:t>
            </a:r>
            <a:endParaRPr lang="en-US" sz="2400">
              <a:solidFill>
                <a:srgbClr val="0B2C4A"/>
              </a:solidFill>
              <a:latin typeface="Canva Sans" panose="020B0503030501040103"/>
              <a:ea typeface="Canva Sans" panose="020B0503030501040103"/>
              <a:cs typeface="Canva Sans" panose="020B0503030501040103"/>
              <a:sym typeface="Canva Sans" panose="020B0503030501040103"/>
            </a:endParaRPr>
          </a:p>
          <a:p>
            <a:pPr algn="l">
              <a:lnSpc>
                <a:spcPts val="3360"/>
              </a:lnSpc>
            </a:pPr>
            <a:r>
              <a:rPr lang="en-US" sz="2400">
                <a:solidFill>
                  <a:srgbClr val="0B2C4A"/>
                </a:solidFill>
                <a:latin typeface="Canva Sans" panose="020B0503030501040103"/>
                <a:ea typeface="Canva Sans" panose="020B0503030501040103"/>
                <a:cs typeface="Canva Sans" panose="020B0503030501040103"/>
                <a:sym typeface="Canva Sans" panose="020B0503030501040103"/>
              </a:rPr>
              <a:t>Force [แรง]</a:t>
            </a:r>
            <a:endParaRPr lang="en-US" sz="2400">
              <a:solidFill>
                <a:srgbClr val="0B2C4A"/>
              </a:solidFill>
              <a:latin typeface="Canva Sans" panose="020B0503030501040103"/>
              <a:ea typeface="Canva Sans" panose="020B0503030501040103"/>
              <a:cs typeface="Canva Sans" panose="020B0503030501040103"/>
              <a:sym typeface="Canva Sans" panose="020B0503030501040103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7EC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783237">
            <a:off x="-938586" y="4808261"/>
            <a:ext cx="5396573" cy="6094692"/>
          </a:xfrm>
          <a:custGeom>
            <a:avLst/>
            <a:gdLst/>
            <a:ahLst/>
            <a:cxnLst/>
            <a:rect l="l" t="t" r="r" b="b"/>
            <a:pathLst>
              <a:path w="5396573" h="6094692">
                <a:moveTo>
                  <a:pt x="0" y="0"/>
                </a:moveTo>
                <a:lnTo>
                  <a:pt x="5396572" y="0"/>
                </a:lnTo>
                <a:lnTo>
                  <a:pt x="5396572" y="6094692"/>
                </a:lnTo>
                <a:lnTo>
                  <a:pt x="0" y="6094692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203413" y="-641468"/>
            <a:ext cx="5650933" cy="6342884"/>
          </a:xfrm>
          <a:custGeom>
            <a:avLst/>
            <a:gdLst/>
            <a:ahLst/>
            <a:cxnLst/>
            <a:rect l="l" t="t" r="r" b="b"/>
            <a:pathLst>
              <a:path w="5650933" h="6342884">
                <a:moveTo>
                  <a:pt x="0" y="0"/>
                </a:moveTo>
                <a:lnTo>
                  <a:pt x="5650933" y="0"/>
                </a:lnTo>
                <a:lnTo>
                  <a:pt x="5650933" y="6342885"/>
                </a:lnTo>
                <a:lnTo>
                  <a:pt x="0" y="634288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5863270" y="2023107"/>
            <a:ext cx="11396030" cy="19969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115"/>
              </a:lnSpc>
            </a:pPr>
            <a:r>
              <a:rPr lang="en-US" sz="16805" b="1">
                <a:solidFill>
                  <a:srgbClr val="0B2C4A"/>
                </a:solidFill>
                <a:latin typeface="Raleway Heavy" panose="020B0003030101060003"/>
                <a:ea typeface="Raleway Heavy" panose="020B0003030101060003"/>
                <a:cs typeface="Raleway Heavy" panose="020B0003030101060003"/>
                <a:sym typeface="Raleway Heavy" panose="020B0003030101060003"/>
              </a:rPr>
              <a:t>1 FORCES</a:t>
            </a:r>
            <a:endParaRPr lang="en-US" sz="16805" b="1">
              <a:solidFill>
                <a:srgbClr val="0B2C4A"/>
              </a:solidFill>
              <a:latin typeface="Raleway Heavy" panose="020B0003030101060003"/>
              <a:ea typeface="Raleway Heavy" panose="020B0003030101060003"/>
              <a:cs typeface="Raleway Heavy" panose="020B0003030101060003"/>
              <a:sym typeface="Raleway Heavy" panose="020B0003030101060003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6314813" y="4115336"/>
            <a:ext cx="9696267" cy="1287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80"/>
              </a:lnSpc>
            </a:pPr>
            <a:r>
              <a:rPr lang="en-US" sz="3700">
                <a:solidFill>
                  <a:srgbClr val="0B2C4A"/>
                </a:solidFill>
                <a:latin typeface="Canva Sans" panose="020B0503030501040103"/>
                <a:ea typeface="Canva Sans" panose="020B0503030501040103"/>
                <a:cs typeface="Canva Sans" panose="020B0503030501040103"/>
                <a:sym typeface="Canva Sans" panose="020B0503030501040103"/>
              </a:rPr>
              <a:t>To move an object or stop it from moving, we can push or pull on it. </a:t>
            </a:r>
            <a:endParaRPr lang="en-US" sz="3700">
              <a:solidFill>
                <a:srgbClr val="0B2C4A"/>
              </a:solidFill>
              <a:latin typeface="Canva Sans" panose="020B0503030501040103"/>
              <a:ea typeface="Canva Sans" panose="020B0503030501040103"/>
              <a:cs typeface="Canva Sans" panose="020B0503030501040103"/>
              <a:sym typeface="Canva Sans" panose="020B0503030501040103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5924164" y="2839621"/>
            <a:ext cx="683419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60"/>
              </a:lnSpc>
            </a:pPr>
            <a:r>
              <a:rPr lang="en-US" sz="3400">
                <a:solidFill>
                  <a:srgbClr val="0B2C4A"/>
                </a:solidFill>
                <a:latin typeface="Canva Sans" panose="020B0503030501040103"/>
                <a:ea typeface="Canva Sans" panose="020B0503030501040103"/>
                <a:cs typeface="Canva Sans" panose="020B0503030501040103"/>
                <a:sym typeface="Canva Sans" panose="020B0503030501040103"/>
              </a:rPr>
              <a:t>แรง</a:t>
            </a:r>
            <a:endParaRPr lang="en-US" sz="3400">
              <a:solidFill>
                <a:srgbClr val="0B2C4A"/>
              </a:solidFill>
              <a:latin typeface="Canva Sans" panose="020B0503030501040103"/>
              <a:ea typeface="Canva Sans" panose="020B0503030501040103"/>
              <a:cs typeface="Canva Sans" panose="020B0503030501040103"/>
              <a:sym typeface="Canva Sans" panose="020B0503030501040103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6249430" y="5634742"/>
            <a:ext cx="9380835" cy="1180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60"/>
              </a:lnSpc>
            </a:pPr>
            <a:r>
              <a:rPr lang="en-US" sz="3400">
                <a:solidFill>
                  <a:srgbClr val="0B2C4A"/>
                </a:solidFill>
                <a:latin typeface="Canva Sans" panose="020B0503030501040103"/>
                <a:ea typeface="Canva Sans" panose="020B0503030501040103"/>
                <a:cs typeface="Canva Sans" panose="020B0503030501040103"/>
                <a:sym typeface="Canva Sans" panose="020B0503030501040103"/>
              </a:rPr>
              <a:t>ในการเคลื่อนย้ายวัตถุหรือหยุดไม่ให้เคลื่อนที่ เราสามารถผลักหรือดึงวัตถุได้</a:t>
            </a:r>
            <a:endParaRPr lang="en-US" sz="3400">
              <a:solidFill>
                <a:srgbClr val="0B2C4A"/>
              </a:solidFill>
              <a:latin typeface="Canva Sans" panose="020B0503030501040103"/>
              <a:ea typeface="Canva Sans" panose="020B0503030501040103"/>
              <a:cs typeface="Canva Sans" panose="020B0503030501040103"/>
              <a:sym typeface="Canva Sans" panose="020B0503030501040103"/>
            </a:endParaRPr>
          </a:p>
        </p:txBody>
      </p:sp>
      <p:grpSp>
        <p:nvGrpSpPr>
          <p:cNvPr id="8" name="Group 8"/>
          <p:cNvGrpSpPr/>
          <p:nvPr/>
        </p:nvGrpSpPr>
        <p:grpSpPr>
          <a:xfrm rot="0">
            <a:off x="16265873" y="181656"/>
            <a:ext cx="1193006" cy="2558954"/>
            <a:chOff x="0" y="0"/>
            <a:chExt cx="1590675" cy="3411938"/>
          </a:xfrm>
        </p:grpSpPr>
        <p:sp>
          <p:nvSpPr>
            <p:cNvPr id="9" name="TextBox 9"/>
            <p:cNvSpPr txBox="1"/>
            <p:nvPr/>
          </p:nvSpPr>
          <p:spPr>
            <a:xfrm>
              <a:off x="0" y="561975"/>
              <a:ext cx="1590675" cy="284996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4115"/>
                </a:lnSpc>
              </a:pPr>
              <a:r>
                <a:rPr lang="en-US" sz="16805" b="1">
                  <a:solidFill>
                    <a:srgbClr val="0B2C4A"/>
                  </a:solidFill>
                  <a:latin typeface="Raleway Heavy" panose="020B0003030101060003"/>
                  <a:ea typeface="Raleway Heavy" panose="020B0003030101060003"/>
                  <a:cs typeface="Raleway Heavy" panose="020B0003030101060003"/>
                  <a:sym typeface="Raleway Heavy" panose="020B0003030101060003"/>
                </a:rPr>
                <a:t>F</a:t>
              </a:r>
              <a:endParaRPr lang="en-US" sz="16805" b="1">
                <a:solidFill>
                  <a:srgbClr val="0B2C4A"/>
                </a:solidFill>
                <a:latin typeface="Raleway Heavy" panose="020B0003030101060003"/>
                <a:ea typeface="Raleway Heavy" panose="020B0003030101060003"/>
                <a:cs typeface="Raleway Heavy" panose="020B0003030101060003"/>
                <a:sym typeface="Raleway Heavy" panose="020B0003030101060003"/>
              </a:endParaRPr>
            </a:p>
          </p:txBody>
        </p:sp>
        <p:sp>
          <p:nvSpPr>
            <p:cNvPr id="10" name="AutoShape 10"/>
            <p:cNvSpPr/>
            <p:nvPr/>
          </p:nvSpPr>
          <p:spPr>
            <a:xfrm>
              <a:off x="-73619" y="537992"/>
              <a:ext cx="1590675" cy="0"/>
            </a:xfrm>
            <a:prstGeom prst="line">
              <a:avLst/>
            </a:prstGeom>
            <a:ln w="50800" cap="flat">
              <a:solidFill>
                <a:srgbClr val="000000"/>
              </a:solidFill>
              <a:prstDash val="solid"/>
              <a:headEnd type="none" w="sm" len="sm"/>
              <a:tailEnd type="arrow" w="med" len="sm"/>
            </a:ln>
          </p:spPr>
        </p:sp>
      </p:grpSp>
      <p:sp>
        <p:nvSpPr>
          <p:cNvPr id="11" name="TextBox 11"/>
          <p:cNvSpPr txBox="1"/>
          <p:nvPr/>
        </p:nvSpPr>
        <p:spPr>
          <a:xfrm>
            <a:off x="6314813" y="6971747"/>
            <a:ext cx="9696267" cy="1287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80"/>
              </a:lnSpc>
            </a:pPr>
            <a:r>
              <a:rPr lang="en-US" sz="3700">
                <a:solidFill>
                  <a:srgbClr val="0B2C4A"/>
                </a:solidFill>
                <a:latin typeface="Canva Sans" panose="020B0503030501040103"/>
                <a:ea typeface="Canva Sans" panose="020B0503030501040103"/>
                <a:cs typeface="Canva Sans" panose="020B0503030501040103"/>
                <a:sym typeface="Canva Sans" panose="020B0503030501040103"/>
              </a:rPr>
              <a:t>To describe a force, we need to know two things: size and direction of the force.</a:t>
            </a:r>
            <a:endParaRPr lang="en-US" sz="3700">
              <a:solidFill>
                <a:srgbClr val="0B2C4A"/>
              </a:solidFill>
              <a:latin typeface="Canva Sans" panose="020B0503030501040103"/>
              <a:ea typeface="Canva Sans" panose="020B0503030501040103"/>
              <a:cs typeface="Canva Sans" panose="020B0503030501040103"/>
              <a:sym typeface="Canva Sans" panose="020B0503030501040103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6314813" y="8510267"/>
            <a:ext cx="9380835" cy="1180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60"/>
              </a:lnSpc>
            </a:pPr>
            <a:r>
              <a:rPr lang="en-US" sz="3400">
                <a:solidFill>
                  <a:srgbClr val="0B2C4A"/>
                </a:solidFill>
                <a:latin typeface="Canva Sans" panose="020B0503030501040103"/>
                <a:ea typeface="Canva Sans" panose="020B0503030501040103"/>
                <a:cs typeface="Canva Sans" panose="020B0503030501040103"/>
                <a:sym typeface="Canva Sans" panose="020B0503030501040103"/>
              </a:rPr>
              <a:t>ในการอธิบายแรง เราจำเป็นต้องรู้สองสิ่ง: ขนาดและทิศทางของแรงl.</a:t>
            </a:r>
            <a:endParaRPr lang="en-US" sz="3400">
              <a:solidFill>
                <a:srgbClr val="0B2C4A"/>
              </a:solidFill>
              <a:latin typeface="Canva Sans" panose="020B0503030501040103"/>
              <a:ea typeface="Canva Sans" panose="020B0503030501040103"/>
              <a:cs typeface="Canva Sans" panose="020B0503030501040103"/>
              <a:sym typeface="Canva Sans" panose="020B0503030501040103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7EC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783237">
            <a:off x="-938586" y="4808261"/>
            <a:ext cx="5396573" cy="6094692"/>
          </a:xfrm>
          <a:custGeom>
            <a:avLst/>
            <a:gdLst/>
            <a:ahLst/>
            <a:cxnLst/>
            <a:rect l="l" t="t" r="r" b="b"/>
            <a:pathLst>
              <a:path w="5396573" h="6094692">
                <a:moveTo>
                  <a:pt x="0" y="0"/>
                </a:moveTo>
                <a:lnTo>
                  <a:pt x="5396572" y="0"/>
                </a:lnTo>
                <a:lnTo>
                  <a:pt x="5396572" y="6094692"/>
                </a:lnTo>
                <a:lnTo>
                  <a:pt x="0" y="6094692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203413" y="-641468"/>
            <a:ext cx="5650933" cy="6342884"/>
          </a:xfrm>
          <a:custGeom>
            <a:avLst/>
            <a:gdLst/>
            <a:ahLst/>
            <a:cxnLst/>
            <a:rect l="l" t="t" r="r" b="b"/>
            <a:pathLst>
              <a:path w="5650933" h="6342884">
                <a:moveTo>
                  <a:pt x="0" y="0"/>
                </a:moveTo>
                <a:lnTo>
                  <a:pt x="5650933" y="0"/>
                </a:lnTo>
                <a:lnTo>
                  <a:pt x="5650933" y="6342885"/>
                </a:lnTo>
                <a:lnTo>
                  <a:pt x="0" y="634288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7792631" y="2244171"/>
            <a:ext cx="9696267" cy="19443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80"/>
              </a:lnSpc>
            </a:pPr>
            <a:r>
              <a:rPr lang="en-US" sz="3700">
                <a:solidFill>
                  <a:srgbClr val="0B2C4A"/>
                </a:solidFill>
                <a:latin typeface="Canva Sans" panose="020B0503030501040103"/>
                <a:ea typeface="Canva Sans" panose="020B0503030501040103"/>
                <a:cs typeface="Canva Sans" panose="020B0503030501040103"/>
                <a:sym typeface="Canva Sans" panose="020B0503030501040103"/>
              </a:rPr>
              <a:t>is the single force that produces the same</a:t>
            </a:r>
            <a:endParaRPr lang="en-US" sz="3700">
              <a:solidFill>
                <a:srgbClr val="0B2C4A"/>
              </a:solidFill>
              <a:latin typeface="Canva Sans" panose="020B0503030501040103"/>
              <a:ea typeface="Canva Sans" panose="020B0503030501040103"/>
              <a:cs typeface="Canva Sans" panose="020B0503030501040103"/>
              <a:sym typeface="Canva Sans" panose="020B0503030501040103"/>
            </a:endParaRPr>
          </a:p>
          <a:p>
            <a:pPr algn="l">
              <a:lnSpc>
                <a:spcPts val="5180"/>
              </a:lnSpc>
            </a:pPr>
            <a:r>
              <a:rPr lang="en-US" sz="3700">
                <a:solidFill>
                  <a:srgbClr val="0B2C4A"/>
                </a:solidFill>
                <a:latin typeface="Canva Sans" panose="020B0503030501040103"/>
                <a:ea typeface="Canva Sans" panose="020B0503030501040103"/>
                <a:cs typeface="Canva Sans" panose="020B0503030501040103"/>
                <a:sym typeface="Canva Sans" panose="020B0503030501040103"/>
              </a:rPr>
              <a:t>acceleration on an object as two or more</a:t>
            </a:r>
            <a:endParaRPr lang="en-US" sz="3700">
              <a:solidFill>
                <a:srgbClr val="0B2C4A"/>
              </a:solidFill>
              <a:latin typeface="Canva Sans" panose="020B0503030501040103"/>
              <a:ea typeface="Canva Sans" panose="020B0503030501040103"/>
              <a:cs typeface="Canva Sans" panose="020B0503030501040103"/>
              <a:sym typeface="Canva Sans" panose="020B0503030501040103"/>
            </a:endParaRPr>
          </a:p>
          <a:p>
            <a:pPr algn="l">
              <a:lnSpc>
                <a:spcPts val="5180"/>
              </a:lnSpc>
            </a:pPr>
            <a:r>
              <a:rPr lang="en-US" sz="3700">
                <a:solidFill>
                  <a:srgbClr val="0B2C4A"/>
                </a:solidFill>
                <a:latin typeface="Canva Sans" panose="020B0503030501040103"/>
                <a:ea typeface="Canva Sans" panose="020B0503030501040103"/>
                <a:cs typeface="Canva Sans" panose="020B0503030501040103"/>
                <a:sym typeface="Canva Sans" panose="020B0503030501040103"/>
              </a:rPr>
              <a:t>forces that act on it.</a:t>
            </a:r>
            <a:endParaRPr lang="en-US" sz="3700">
              <a:solidFill>
                <a:srgbClr val="0B2C4A"/>
              </a:solidFill>
              <a:latin typeface="Canva Sans" panose="020B0503030501040103"/>
              <a:ea typeface="Canva Sans" panose="020B0503030501040103"/>
              <a:cs typeface="Canva Sans" panose="020B0503030501040103"/>
              <a:sym typeface="Canva Sans" panose="020B0503030501040103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7792631" y="4340995"/>
            <a:ext cx="9380835" cy="1180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60"/>
              </a:lnSpc>
            </a:pPr>
            <a:r>
              <a:rPr lang="en-US" sz="3400">
                <a:solidFill>
                  <a:srgbClr val="0B2C4A"/>
                </a:solidFill>
                <a:latin typeface="Canva Sans" panose="020B0503030501040103"/>
                <a:ea typeface="Canva Sans" panose="020B0503030501040103"/>
                <a:cs typeface="Canva Sans" panose="020B0503030501040103"/>
                <a:sym typeface="Canva Sans" panose="020B0503030501040103"/>
              </a:rPr>
              <a:t>คือแรงเดี่ยวที่ทำให้เกิดความเร่งเท่ากันกับแรงสองแรงหรือมากกว่าที่กระทำต่อวัตถุ.</a:t>
            </a:r>
            <a:endParaRPr lang="en-US" sz="3400">
              <a:solidFill>
                <a:srgbClr val="0B2C4A"/>
              </a:solidFill>
              <a:latin typeface="Canva Sans" panose="020B0503030501040103"/>
              <a:ea typeface="Canva Sans" panose="020B0503030501040103"/>
              <a:cs typeface="Canva Sans" panose="020B0503030501040103"/>
              <a:sym typeface="Canva Sans" panose="020B0503030501040103"/>
            </a:endParaRPr>
          </a:p>
        </p:txBody>
      </p:sp>
      <p:grpSp>
        <p:nvGrpSpPr>
          <p:cNvPr id="6" name="Group 6"/>
          <p:cNvGrpSpPr/>
          <p:nvPr/>
        </p:nvGrpSpPr>
        <p:grpSpPr>
          <a:xfrm rot="0">
            <a:off x="5613822" y="181656"/>
            <a:ext cx="1193006" cy="2558954"/>
            <a:chOff x="0" y="0"/>
            <a:chExt cx="1590675" cy="3411938"/>
          </a:xfrm>
        </p:grpSpPr>
        <p:sp>
          <p:nvSpPr>
            <p:cNvPr id="7" name="TextBox 7"/>
            <p:cNvSpPr txBox="1"/>
            <p:nvPr/>
          </p:nvSpPr>
          <p:spPr>
            <a:xfrm>
              <a:off x="936965" y="2450337"/>
              <a:ext cx="653710" cy="9616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725"/>
                </a:lnSpc>
              </a:pPr>
              <a:r>
                <a:rPr lang="en-US" sz="5625" b="1">
                  <a:solidFill>
                    <a:srgbClr val="0B2C4A"/>
                  </a:solidFill>
                  <a:latin typeface="Raleway Heavy" panose="020B0003030101060003"/>
                  <a:ea typeface="Raleway Heavy" panose="020B0003030101060003"/>
                  <a:cs typeface="Raleway Heavy" panose="020B0003030101060003"/>
                  <a:sym typeface="Raleway Heavy" panose="020B0003030101060003"/>
                </a:rPr>
                <a:t>R</a:t>
              </a:r>
              <a:endParaRPr lang="en-US" sz="5625" b="1">
                <a:solidFill>
                  <a:srgbClr val="0B2C4A"/>
                </a:solidFill>
                <a:latin typeface="Raleway Heavy" panose="020B0003030101060003"/>
                <a:ea typeface="Raleway Heavy" panose="020B0003030101060003"/>
                <a:cs typeface="Raleway Heavy" panose="020B0003030101060003"/>
                <a:sym typeface="Raleway Heavy" panose="020B0003030101060003"/>
              </a:endParaRP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561975"/>
              <a:ext cx="1590675" cy="284996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4115"/>
                </a:lnSpc>
              </a:pPr>
              <a:r>
                <a:rPr lang="en-US" sz="16805" b="1">
                  <a:solidFill>
                    <a:srgbClr val="0B2C4A"/>
                  </a:solidFill>
                  <a:latin typeface="Raleway Heavy" panose="020B0003030101060003"/>
                  <a:ea typeface="Raleway Heavy" panose="020B0003030101060003"/>
                  <a:cs typeface="Raleway Heavy" panose="020B0003030101060003"/>
                  <a:sym typeface="Raleway Heavy" panose="020B0003030101060003"/>
                </a:rPr>
                <a:t>F</a:t>
              </a:r>
              <a:endParaRPr lang="en-US" sz="16805" b="1">
                <a:solidFill>
                  <a:srgbClr val="0B2C4A"/>
                </a:solidFill>
                <a:latin typeface="Raleway Heavy" panose="020B0003030101060003"/>
                <a:ea typeface="Raleway Heavy" panose="020B0003030101060003"/>
                <a:cs typeface="Raleway Heavy" panose="020B0003030101060003"/>
                <a:sym typeface="Raleway Heavy" panose="020B0003030101060003"/>
              </a:endParaRPr>
            </a:p>
          </p:txBody>
        </p:sp>
        <p:sp>
          <p:nvSpPr>
            <p:cNvPr id="9" name="AutoShape 9"/>
            <p:cNvSpPr/>
            <p:nvPr/>
          </p:nvSpPr>
          <p:spPr>
            <a:xfrm>
              <a:off x="-73619" y="537992"/>
              <a:ext cx="1590675" cy="0"/>
            </a:xfrm>
            <a:prstGeom prst="line">
              <a:avLst/>
            </a:prstGeom>
            <a:ln w="50800" cap="flat">
              <a:solidFill>
                <a:srgbClr val="000000"/>
              </a:solidFill>
              <a:prstDash val="solid"/>
              <a:headEnd type="none" w="sm" len="sm"/>
              <a:tailEnd type="arrow" w="med" len="sm"/>
            </a:ln>
          </p:spPr>
        </p:sp>
      </p:grpSp>
      <p:sp>
        <p:nvSpPr>
          <p:cNvPr id="10" name="TextBox 10"/>
          <p:cNvSpPr txBox="1"/>
          <p:nvPr/>
        </p:nvSpPr>
        <p:spPr>
          <a:xfrm>
            <a:off x="6477045" y="5673860"/>
            <a:ext cx="2266156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60"/>
              </a:lnSpc>
            </a:pPr>
            <a:r>
              <a:rPr lang="en-US" sz="3400" b="1">
                <a:solidFill>
                  <a:srgbClr val="0B2C4A"/>
                </a:solidFill>
                <a:latin typeface="Canva Sans Bold" panose="020B0803030501040103"/>
                <a:ea typeface="Canva Sans Bold" panose="020B0803030501040103"/>
                <a:cs typeface="Canva Sans Bold" panose="020B0803030501040103"/>
                <a:sym typeface="Canva Sans Bold" panose="020B0803030501040103"/>
              </a:rPr>
              <a:t>FORMULA:</a:t>
            </a:r>
            <a:endParaRPr lang="en-US" sz="3400" b="1">
              <a:solidFill>
                <a:srgbClr val="0B2C4A"/>
              </a:solidFill>
              <a:latin typeface="Canva Sans Bold" panose="020B0803030501040103"/>
              <a:ea typeface="Canva Sans Bold" panose="020B0803030501040103"/>
              <a:cs typeface="Canva Sans Bold" panose="020B0803030501040103"/>
              <a:sym typeface="Canva Sans Bold" panose="020B0803030501040103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7245125" y="1257300"/>
            <a:ext cx="8765954" cy="834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80"/>
              </a:lnSpc>
            </a:pPr>
            <a:r>
              <a:rPr lang="en-US" sz="7000" b="1">
                <a:solidFill>
                  <a:srgbClr val="0B2C4A"/>
                </a:solidFill>
                <a:latin typeface="Raleway Heavy" panose="020B0003030101060003"/>
                <a:ea typeface="Raleway Heavy" panose="020B0003030101060003"/>
                <a:cs typeface="Raleway Heavy" panose="020B0003030101060003"/>
                <a:sym typeface="Raleway Heavy" panose="020B0003030101060003"/>
              </a:rPr>
              <a:t>RESULTANT FORCE</a:t>
            </a:r>
            <a:endParaRPr lang="en-US" sz="7000" b="1">
              <a:solidFill>
                <a:srgbClr val="0B2C4A"/>
              </a:solidFill>
              <a:latin typeface="Raleway Heavy" panose="020B0003030101060003"/>
              <a:ea typeface="Raleway Heavy" panose="020B0003030101060003"/>
              <a:cs typeface="Raleway Heavy" panose="020B0003030101060003"/>
              <a:sym typeface="Raleway Heavy" panose="020B0003030101060003"/>
            </a:endParaRPr>
          </a:p>
        </p:txBody>
      </p:sp>
      <p:grpSp>
        <p:nvGrpSpPr>
          <p:cNvPr id="12" name="Group 12"/>
          <p:cNvGrpSpPr/>
          <p:nvPr/>
        </p:nvGrpSpPr>
        <p:grpSpPr>
          <a:xfrm rot="0">
            <a:off x="8696039" y="6425700"/>
            <a:ext cx="3571171" cy="2558954"/>
            <a:chOff x="0" y="0"/>
            <a:chExt cx="4761561" cy="3411938"/>
          </a:xfrm>
        </p:grpSpPr>
        <p:sp>
          <p:nvSpPr>
            <p:cNvPr id="13" name="TextBox 13"/>
            <p:cNvSpPr txBox="1"/>
            <p:nvPr/>
          </p:nvSpPr>
          <p:spPr>
            <a:xfrm>
              <a:off x="2640656" y="526876"/>
              <a:ext cx="1317837" cy="18479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1695"/>
                </a:lnSpc>
              </a:pPr>
              <a:r>
                <a:rPr lang="en-US" sz="8355" b="1">
                  <a:solidFill>
                    <a:srgbClr val="0B2C4A"/>
                  </a:solidFill>
                  <a:latin typeface="Canva Sans Bold" panose="020B0803030501040103"/>
                  <a:ea typeface="Canva Sans Bold" panose="020B0803030501040103"/>
                  <a:cs typeface="Canva Sans Bold" panose="020B0803030501040103"/>
                  <a:sym typeface="Canva Sans Bold" panose="020B0803030501040103"/>
                </a:rPr>
                <a:t>m</a:t>
              </a:r>
              <a:endParaRPr lang="en-US" sz="8355" b="1">
                <a:solidFill>
                  <a:srgbClr val="0B2C4A"/>
                </a:solidFill>
                <a:latin typeface="Canva Sans Bold" panose="020B0803030501040103"/>
                <a:ea typeface="Canva Sans Bold" panose="020B0803030501040103"/>
                <a:cs typeface="Canva Sans Bold" panose="020B0803030501040103"/>
                <a:sym typeface="Canva Sans Bold" panose="020B0803030501040103"/>
              </a:endParaRP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3958493" y="526876"/>
              <a:ext cx="803068" cy="18479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1695"/>
                </a:lnSpc>
              </a:pPr>
              <a:r>
                <a:rPr lang="en-US" sz="8355" b="1">
                  <a:solidFill>
                    <a:srgbClr val="0B2C4A"/>
                  </a:solidFill>
                  <a:latin typeface="Canva Sans Bold" panose="020B0803030501040103"/>
                  <a:ea typeface="Canva Sans Bold" panose="020B0803030501040103"/>
                  <a:cs typeface="Canva Sans Bold" panose="020B0803030501040103"/>
                  <a:sym typeface="Canva Sans Bold" panose="020B0803030501040103"/>
                </a:rPr>
                <a:t>a</a:t>
              </a:r>
              <a:endParaRPr lang="en-US" sz="8355" b="1">
                <a:solidFill>
                  <a:srgbClr val="0B2C4A"/>
                </a:solidFill>
                <a:latin typeface="Canva Sans Bold" panose="020B0803030501040103"/>
                <a:ea typeface="Canva Sans Bold" panose="020B0803030501040103"/>
                <a:cs typeface="Canva Sans Bold" panose="020B0803030501040103"/>
                <a:sym typeface="Canva Sans Bold" panose="020B0803030501040103"/>
              </a:endParaRPr>
            </a:p>
          </p:txBody>
        </p:sp>
        <p:sp>
          <p:nvSpPr>
            <p:cNvPr id="15" name="AutoShape 15"/>
            <p:cNvSpPr/>
            <p:nvPr/>
          </p:nvSpPr>
          <p:spPr>
            <a:xfrm>
              <a:off x="3959904" y="1073488"/>
              <a:ext cx="801657" cy="0"/>
            </a:xfrm>
            <a:prstGeom prst="line">
              <a:avLst/>
            </a:prstGeom>
            <a:ln w="114300" cap="flat">
              <a:solidFill>
                <a:srgbClr val="000000"/>
              </a:solidFill>
              <a:prstDash val="solid"/>
              <a:headEnd type="none" w="sm" len="sm"/>
              <a:tailEnd type="arrow" w="med" len="sm"/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1010583" y="2450337"/>
              <a:ext cx="653710" cy="9616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725"/>
                </a:lnSpc>
              </a:pPr>
              <a:r>
                <a:rPr lang="en-US" sz="5625" b="1">
                  <a:solidFill>
                    <a:srgbClr val="0B2C4A"/>
                  </a:solidFill>
                  <a:latin typeface="Raleway Heavy" panose="020B0003030101060003"/>
                  <a:ea typeface="Raleway Heavy" panose="020B0003030101060003"/>
                  <a:cs typeface="Raleway Heavy" panose="020B0003030101060003"/>
                  <a:sym typeface="Raleway Heavy" panose="020B0003030101060003"/>
                </a:rPr>
                <a:t>R</a:t>
              </a:r>
              <a:endParaRPr lang="en-US" sz="5625" b="1">
                <a:solidFill>
                  <a:srgbClr val="0B2C4A"/>
                </a:solidFill>
                <a:latin typeface="Raleway Heavy" panose="020B0003030101060003"/>
                <a:ea typeface="Raleway Heavy" panose="020B0003030101060003"/>
                <a:cs typeface="Raleway Heavy" panose="020B0003030101060003"/>
                <a:sym typeface="Raleway Heavy" panose="020B0003030101060003"/>
              </a:endParaRP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73619" y="561975"/>
              <a:ext cx="1590675" cy="284996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4115"/>
                </a:lnSpc>
              </a:pPr>
              <a:r>
                <a:rPr lang="en-US" sz="16805" b="1">
                  <a:solidFill>
                    <a:srgbClr val="0B2C4A"/>
                  </a:solidFill>
                  <a:latin typeface="Raleway Heavy" panose="020B0003030101060003"/>
                  <a:ea typeface="Raleway Heavy" panose="020B0003030101060003"/>
                  <a:cs typeface="Raleway Heavy" panose="020B0003030101060003"/>
                  <a:sym typeface="Raleway Heavy" panose="020B0003030101060003"/>
                </a:rPr>
                <a:t>F</a:t>
              </a:r>
              <a:endParaRPr lang="en-US" sz="16805" b="1">
                <a:solidFill>
                  <a:srgbClr val="0B2C4A"/>
                </a:solidFill>
                <a:latin typeface="Raleway Heavy" panose="020B0003030101060003"/>
                <a:ea typeface="Raleway Heavy" panose="020B0003030101060003"/>
                <a:cs typeface="Raleway Heavy" panose="020B0003030101060003"/>
                <a:sym typeface="Raleway Heavy" panose="020B0003030101060003"/>
              </a:endParaRPr>
            </a:p>
          </p:txBody>
        </p:sp>
        <p:sp>
          <p:nvSpPr>
            <p:cNvPr id="18" name="AutoShape 18"/>
            <p:cNvSpPr/>
            <p:nvPr/>
          </p:nvSpPr>
          <p:spPr>
            <a:xfrm>
              <a:off x="0" y="537992"/>
              <a:ext cx="1590675" cy="0"/>
            </a:xfrm>
            <a:prstGeom prst="line">
              <a:avLst/>
            </a:prstGeom>
            <a:ln w="50800" cap="flat">
              <a:solidFill>
                <a:srgbClr val="000000"/>
              </a:solidFill>
              <a:prstDash val="solid"/>
              <a:headEnd type="none" w="sm" len="sm"/>
              <a:tailEnd type="arrow" w="med" len="sm"/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1898599" y="1225890"/>
              <a:ext cx="513457" cy="118875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880"/>
                </a:lnSpc>
              </a:pPr>
              <a:r>
                <a:rPr lang="en-US" sz="7000" b="1">
                  <a:solidFill>
                    <a:srgbClr val="0B2C4A"/>
                  </a:solidFill>
                  <a:latin typeface="Raleway Heavy" panose="020B0003030101060003"/>
                  <a:ea typeface="Raleway Heavy" panose="020B0003030101060003"/>
                  <a:cs typeface="Raleway Heavy" panose="020B0003030101060003"/>
                  <a:sym typeface="Raleway Heavy" panose="020B0003030101060003"/>
                </a:rPr>
                <a:t>=</a:t>
              </a:r>
              <a:endParaRPr lang="en-US" sz="7000" b="1">
                <a:solidFill>
                  <a:srgbClr val="0B2C4A"/>
                </a:solidFill>
                <a:latin typeface="Raleway Heavy" panose="020B0003030101060003"/>
                <a:ea typeface="Raleway Heavy" panose="020B0003030101060003"/>
                <a:cs typeface="Raleway Heavy" panose="020B0003030101060003"/>
                <a:sym typeface="Raleway Heavy" panose="020B0003030101060003"/>
              </a:endParaRPr>
            </a:p>
          </p:txBody>
        </p:sp>
      </p:grpSp>
      <p:grpSp>
        <p:nvGrpSpPr>
          <p:cNvPr id="20" name="Group 20"/>
          <p:cNvGrpSpPr/>
          <p:nvPr/>
        </p:nvGrpSpPr>
        <p:grpSpPr>
          <a:xfrm rot="0">
            <a:off x="12979182" y="6254250"/>
            <a:ext cx="4509715" cy="3982943"/>
            <a:chOff x="0" y="0"/>
            <a:chExt cx="6012954" cy="5310591"/>
          </a:xfrm>
        </p:grpSpPr>
        <p:sp>
          <p:nvSpPr>
            <p:cNvPr id="21" name="TextBox 21"/>
            <p:cNvSpPr txBox="1"/>
            <p:nvPr/>
          </p:nvSpPr>
          <p:spPr>
            <a:xfrm>
              <a:off x="0" y="-95250"/>
              <a:ext cx="6012954" cy="54058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280"/>
                </a:lnSpc>
              </a:pPr>
              <a:r>
                <a:rPr lang="en-US" sz="5200" b="1">
                  <a:solidFill>
                    <a:srgbClr val="0B2C4A"/>
                  </a:solidFill>
                  <a:latin typeface="Canva Sans Bold" panose="020B0803030501040103"/>
                  <a:ea typeface="Canva Sans Bold" panose="020B0803030501040103"/>
                  <a:cs typeface="Canva Sans Bold" panose="020B0803030501040103"/>
                  <a:sym typeface="Canva Sans Bold" panose="020B0803030501040103"/>
                </a:rPr>
                <a:t>m= mass ( kg )</a:t>
              </a:r>
              <a:endParaRPr lang="en-US" sz="5200" b="1">
                <a:solidFill>
                  <a:srgbClr val="0B2C4A"/>
                </a:solidFill>
                <a:latin typeface="Canva Sans Bold" panose="020B0803030501040103"/>
                <a:ea typeface="Canva Sans Bold" panose="020B0803030501040103"/>
                <a:cs typeface="Canva Sans Bold" panose="020B0803030501040103"/>
                <a:sym typeface="Canva Sans Bold" panose="020B0803030501040103"/>
              </a:endParaRPr>
            </a:p>
            <a:p>
              <a:pPr algn="l">
                <a:lnSpc>
                  <a:spcPts val="5880"/>
                </a:lnSpc>
              </a:pPr>
              <a:r>
                <a:rPr lang="en-US" sz="4200" b="1">
                  <a:solidFill>
                    <a:srgbClr val="0B2C4A"/>
                  </a:solidFill>
                  <a:latin typeface="Canva Sans Bold" panose="020B0803030501040103"/>
                  <a:ea typeface="Canva Sans Bold" panose="020B0803030501040103"/>
                  <a:cs typeface="Canva Sans Bold" panose="020B0803030501040103"/>
                  <a:sym typeface="Canva Sans Bold" panose="020B0803030501040103"/>
                </a:rPr>
                <a:t>     = acceleration</a:t>
              </a:r>
              <a:endParaRPr lang="en-US" sz="4200" b="1">
                <a:solidFill>
                  <a:srgbClr val="0B2C4A"/>
                </a:solidFill>
                <a:latin typeface="Canva Sans Bold" panose="020B0803030501040103"/>
                <a:ea typeface="Canva Sans Bold" panose="020B0803030501040103"/>
                <a:cs typeface="Canva Sans Bold" panose="020B0803030501040103"/>
                <a:sym typeface="Canva Sans Bold" panose="020B0803030501040103"/>
              </a:endParaRPr>
            </a:p>
            <a:p>
              <a:pPr algn="l">
                <a:lnSpc>
                  <a:spcPts val="5880"/>
                </a:lnSpc>
              </a:pPr>
              <a:r>
                <a:rPr lang="en-US" sz="4200" b="1">
                  <a:solidFill>
                    <a:srgbClr val="0B2C4A"/>
                  </a:solidFill>
                  <a:latin typeface="Canva Sans Bold" panose="020B0803030501040103"/>
                  <a:ea typeface="Canva Sans Bold" panose="020B0803030501040103"/>
                  <a:cs typeface="Canva Sans Bold" panose="020B0803030501040103"/>
                  <a:sym typeface="Canva Sans Bold" panose="020B0803030501040103"/>
                </a:rPr>
                <a:t>         m/s</a:t>
              </a:r>
              <a:endParaRPr lang="en-US" sz="4200" b="1">
                <a:solidFill>
                  <a:srgbClr val="0B2C4A"/>
                </a:solidFill>
                <a:latin typeface="Canva Sans Bold" panose="020B0803030501040103"/>
                <a:ea typeface="Canva Sans Bold" panose="020B0803030501040103"/>
                <a:cs typeface="Canva Sans Bold" panose="020B0803030501040103"/>
                <a:sym typeface="Canva Sans Bold" panose="020B0803030501040103"/>
              </a:endParaRPr>
            </a:p>
            <a:p>
              <a:pPr algn="l">
                <a:lnSpc>
                  <a:spcPts val="6160"/>
                </a:lnSpc>
              </a:pPr>
              <a:r>
                <a:rPr lang="en-US" sz="4400" b="1">
                  <a:solidFill>
                    <a:srgbClr val="0B2C4A"/>
                  </a:solidFill>
                  <a:latin typeface="Canva Sans Bold" panose="020B0803030501040103"/>
                  <a:ea typeface="Canva Sans Bold" panose="020B0803030501040103"/>
                  <a:cs typeface="Canva Sans Bold" panose="020B0803030501040103"/>
                  <a:sym typeface="Canva Sans Bold" panose="020B0803030501040103"/>
                </a:rPr>
                <a:t>N = unit of force.</a:t>
              </a:r>
              <a:endParaRPr lang="en-US" sz="4400" b="1">
                <a:solidFill>
                  <a:srgbClr val="0B2C4A"/>
                </a:solidFill>
                <a:latin typeface="Canva Sans Bold" panose="020B0803030501040103"/>
                <a:ea typeface="Canva Sans Bold" panose="020B0803030501040103"/>
                <a:cs typeface="Canva Sans Bold" panose="020B0803030501040103"/>
                <a:sym typeface="Canva Sans Bold" panose="020B0803030501040103"/>
              </a:endParaRPr>
            </a:p>
            <a:p>
              <a:pPr algn="ctr">
                <a:lnSpc>
                  <a:spcPts val="7280"/>
                </a:lnSpc>
              </a:pP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43755" y="755476"/>
              <a:ext cx="803068" cy="18479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1695"/>
                </a:lnSpc>
              </a:pPr>
              <a:r>
                <a:rPr lang="en-US" sz="8355" b="1">
                  <a:solidFill>
                    <a:srgbClr val="0B2C4A"/>
                  </a:solidFill>
                  <a:latin typeface="Canva Sans Bold" panose="020B0803030501040103"/>
                  <a:ea typeface="Canva Sans Bold" panose="020B0803030501040103"/>
                  <a:cs typeface="Canva Sans Bold" panose="020B0803030501040103"/>
                  <a:sym typeface="Canva Sans Bold" panose="020B0803030501040103"/>
                </a:rPr>
                <a:t>a</a:t>
              </a:r>
              <a:endParaRPr lang="en-US" sz="8355" b="1">
                <a:solidFill>
                  <a:srgbClr val="0B2C4A"/>
                </a:solidFill>
                <a:latin typeface="Canva Sans Bold" panose="020B0803030501040103"/>
                <a:ea typeface="Canva Sans Bold" panose="020B0803030501040103"/>
                <a:cs typeface="Canva Sans Bold" panose="020B0803030501040103"/>
                <a:sym typeface="Canva Sans Bold" panose="020B0803030501040103"/>
              </a:endParaRPr>
            </a:p>
          </p:txBody>
        </p:sp>
        <p:sp>
          <p:nvSpPr>
            <p:cNvPr id="23" name="AutoShape 23"/>
            <p:cNvSpPr/>
            <p:nvPr/>
          </p:nvSpPr>
          <p:spPr>
            <a:xfrm>
              <a:off x="45166" y="1302088"/>
              <a:ext cx="801657" cy="0"/>
            </a:xfrm>
            <a:prstGeom prst="line">
              <a:avLst/>
            </a:prstGeom>
            <a:ln w="114300" cap="flat">
              <a:solidFill>
                <a:srgbClr val="000000"/>
              </a:solidFill>
              <a:prstDash val="solid"/>
              <a:headEnd type="none" w="sm" len="sm"/>
              <a:tailEnd type="arrow" w="med" len="sm"/>
            </a:ln>
          </p:spPr>
        </p:sp>
        <p:sp>
          <p:nvSpPr>
            <p:cNvPr id="24" name="TextBox 24"/>
            <p:cNvSpPr txBox="1"/>
            <p:nvPr/>
          </p:nvSpPr>
          <p:spPr>
            <a:xfrm>
              <a:off x="2921122" y="2051897"/>
              <a:ext cx="548104" cy="7623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4865"/>
                </a:lnSpc>
              </a:pPr>
              <a:r>
                <a:rPr lang="en-US" sz="3475" b="1">
                  <a:solidFill>
                    <a:srgbClr val="0B2C4A"/>
                  </a:solidFill>
                  <a:latin typeface="Canva Sans Bold" panose="020B0803030501040103"/>
                  <a:ea typeface="Canva Sans Bold" panose="020B0803030501040103"/>
                  <a:cs typeface="Canva Sans Bold" panose="020B0803030501040103"/>
                  <a:sym typeface="Canva Sans Bold" panose="020B0803030501040103"/>
                </a:rPr>
                <a:t>2</a:t>
              </a:r>
              <a:endParaRPr lang="en-US" sz="3475" b="1">
                <a:solidFill>
                  <a:srgbClr val="0B2C4A"/>
                </a:solidFill>
                <a:latin typeface="Canva Sans Bold" panose="020B0803030501040103"/>
                <a:ea typeface="Canva Sans Bold" panose="020B0803030501040103"/>
                <a:cs typeface="Canva Sans Bold" panose="020B0803030501040103"/>
                <a:sym typeface="Canva Sans Bold" panose="020B0803030501040103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7EC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783237">
            <a:off x="-938586" y="4808261"/>
            <a:ext cx="5396573" cy="6094692"/>
          </a:xfrm>
          <a:custGeom>
            <a:avLst/>
            <a:gdLst/>
            <a:ahLst/>
            <a:cxnLst/>
            <a:rect l="l" t="t" r="r" b="b"/>
            <a:pathLst>
              <a:path w="5396573" h="6094692">
                <a:moveTo>
                  <a:pt x="0" y="0"/>
                </a:moveTo>
                <a:lnTo>
                  <a:pt x="5396572" y="0"/>
                </a:lnTo>
                <a:lnTo>
                  <a:pt x="5396572" y="6094692"/>
                </a:lnTo>
                <a:lnTo>
                  <a:pt x="0" y="6094692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203413" y="-641468"/>
            <a:ext cx="5650933" cy="6342884"/>
          </a:xfrm>
          <a:custGeom>
            <a:avLst/>
            <a:gdLst/>
            <a:ahLst/>
            <a:cxnLst/>
            <a:rect l="l" t="t" r="r" b="b"/>
            <a:pathLst>
              <a:path w="5650933" h="6342884">
                <a:moveTo>
                  <a:pt x="0" y="0"/>
                </a:moveTo>
                <a:lnTo>
                  <a:pt x="5650933" y="0"/>
                </a:lnTo>
                <a:lnTo>
                  <a:pt x="5650933" y="6342885"/>
                </a:lnTo>
                <a:lnTo>
                  <a:pt x="0" y="634288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7792631" y="2244171"/>
            <a:ext cx="9696267" cy="19443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80"/>
              </a:lnSpc>
            </a:pPr>
            <a:r>
              <a:rPr lang="en-US" sz="3700">
                <a:solidFill>
                  <a:srgbClr val="0B2C4A"/>
                </a:solidFill>
                <a:latin typeface="Canva Sans" panose="020B0503030501040103"/>
                <a:ea typeface="Canva Sans" panose="020B0503030501040103"/>
                <a:cs typeface="Canva Sans" panose="020B0503030501040103"/>
                <a:sym typeface="Canva Sans" panose="020B0503030501040103"/>
              </a:rPr>
              <a:t>is the single force that produces the same</a:t>
            </a:r>
            <a:endParaRPr lang="en-US" sz="3700">
              <a:solidFill>
                <a:srgbClr val="0B2C4A"/>
              </a:solidFill>
              <a:latin typeface="Canva Sans" panose="020B0503030501040103"/>
              <a:ea typeface="Canva Sans" panose="020B0503030501040103"/>
              <a:cs typeface="Canva Sans" panose="020B0503030501040103"/>
              <a:sym typeface="Canva Sans" panose="020B0503030501040103"/>
            </a:endParaRPr>
          </a:p>
          <a:p>
            <a:pPr algn="l">
              <a:lnSpc>
                <a:spcPts val="5180"/>
              </a:lnSpc>
            </a:pPr>
            <a:r>
              <a:rPr lang="en-US" sz="3700">
                <a:solidFill>
                  <a:srgbClr val="0B2C4A"/>
                </a:solidFill>
                <a:latin typeface="Canva Sans" panose="020B0503030501040103"/>
                <a:ea typeface="Canva Sans" panose="020B0503030501040103"/>
                <a:cs typeface="Canva Sans" panose="020B0503030501040103"/>
                <a:sym typeface="Canva Sans" panose="020B0503030501040103"/>
              </a:rPr>
              <a:t>acceleration on an object as two or more</a:t>
            </a:r>
            <a:endParaRPr lang="en-US" sz="3700">
              <a:solidFill>
                <a:srgbClr val="0B2C4A"/>
              </a:solidFill>
              <a:latin typeface="Canva Sans" panose="020B0503030501040103"/>
              <a:ea typeface="Canva Sans" panose="020B0503030501040103"/>
              <a:cs typeface="Canva Sans" panose="020B0503030501040103"/>
              <a:sym typeface="Canva Sans" panose="020B0503030501040103"/>
            </a:endParaRPr>
          </a:p>
          <a:p>
            <a:pPr algn="l">
              <a:lnSpc>
                <a:spcPts val="5180"/>
              </a:lnSpc>
            </a:pPr>
            <a:r>
              <a:rPr lang="en-US" sz="3700">
                <a:solidFill>
                  <a:srgbClr val="0B2C4A"/>
                </a:solidFill>
                <a:latin typeface="Canva Sans" panose="020B0503030501040103"/>
                <a:ea typeface="Canva Sans" panose="020B0503030501040103"/>
                <a:cs typeface="Canva Sans" panose="020B0503030501040103"/>
                <a:sym typeface="Canva Sans" panose="020B0503030501040103"/>
              </a:rPr>
              <a:t>forces that act on it.</a:t>
            </a:r>
            <a:endParaRPr lang="en-US" sz="3700">
              <a:solidFill>
                <a:srgbClr val="0B2C4A"/>
              </a:solidFill>
              <a:latin typeface="Canva Sans" panose="020B0503030501040103"/>
              <a:ea typeface="Canva Sans" panose="020B0503030501040103"/>
              <a:cs typeface="Canva Sans" panose="020B0503030501040103"/>
              <a:sym typeface="Canva Sans" panose="020B0503030501040103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7792631" y="4340995"/>
            <a:ext cx="9380835" cy="1180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60"/>
              </a:lnSpc>
            </a:pPr>
            <a:r>
              <a:rPr lang="en-US" sz="3400">
                <a:solidFill>
                  <a:srgbClr val="0B2C4A"/>
                </a:solidFill>
                <a:latin typeface="Canva Sans" panose="020B0503030501040103"/>
                <a:ea typeface="Canva Sans" panose="020B0503030501040103"/>
                <a:cs typeface="Canva Sans" panose="020B0503030501040103"/>
                <a:sym typeface="Canva Sans" panose="020B0503030501040103"/>
              </a:rPr>
              <a:t>คือแรงเดี่ยวที่ทำให้เกิดความเร่งเท่ากันกับแรงสองแรงหรือมากกว่าที่กระทำต่อวัตถุ.</a:t>
            </a:r>
            <a:endParaRPr lang="en-US" sz="3400">
              <a:solidFill>
                <a:srgbClr val="0B2C4A"/>
              </a:solidFill>
              <a:latin typeface="Canva Sans" panose="020B0503030501040103"/>
              <a:ea typeface="Canva Sans" panose="020B0503030501040103"/>
              <a:cs typeface="Canva Sans" panose="020B0503030501040103"/>
              <a:sym typeface="Canva Sans" panose="020B0503030501040103"/>
            </a:endParaRPr>
          </a:p>
        </p:txBody>
      </p:sp>
      <p:grpSp>
        <p:nvGrpSpPr>
          <p:cNvPr id="6" name="Group 6"/>
          <p:cNvGrpSpPr/>
          <p:nvPr/>
        </p:nvGrpSpPr>
        <p:grpSpPr>
          <a:xfrm rot="0">
            <a:off x="5613822" y="181656"/>
            <a:ext cx="1193006" cy="2558954"/>
            <a:chOff x="0" y="0"/>
            <a:chExt cx="1590675" cy="3411938"/>
          </a:xfrm>
        </p:grpSpPr>
        <p:sp>
          <p:nvSpPr>
            <p:cNvPr id="7" name="TextBox 7"/>
            <p:cNvSpPr txBox="1"/>
            <p:nvPr/>
          </p:nvSpPr>
          <p:spPr>
            <a:xfrm>
              <a:off x="936965" y="2450337"/>
              <a:ext cx="653710" cy="9616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725"/>
                </a:lnSpc>
              </a:pPr>
              <a:r>
                <a:rPr lang="en-US" sz="5625" b="1">
                  <a:solidFill>
                    <a:srgbClr val="0B2C4A"/>
                  </a:solidFill>
                  <a:latin typeface="Raleway Heavy" panose="020B0003030101060003"/>
                  <a:ea typeface="Raleway Heavy" panose="020B0003030101060003"/>
                  <a:cs typeface="Raleway Heavy" panose="020B0003030101060003"/>
                  <a:sym typeface="Raleway Heavy" panose="020B0003030101060003"/>
                </a:rPr>
                <a:t>R</a:t>
              </a:r>
              <a:endParaRPr lang="en-US" sz="5625" b="1">
                <a:solidFill>
                  <a:srgbClr val="0B2C4A"/>
                </a:solidFill>
                <a:latin typeface="Raleway Heavy" panose="020B0003030101060003"/>
                <a:ea typeface="Raleway Heavy" panose="020B0003030101060003"/>
                <a:cs typeface="Raleway Heavy" panose="020B0003030101060003"/>
                <a:sym typeface="Raleway Heavy" panose="020B0003030101060003"/>
              </a:endParaRP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561975"/>
              <a:ext cx="1590675" cy="284996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4115"/>
                </a:lnSpc>
              </a:pPr>
              <a:r>
                <a:rPr lang="en-US" sz="16805" b="1">
                  <a:solidFill>
                    <a:srgbClr val="0B2C4A"/>
                  </a:solidFill>
                  <a:latin typeface="Raleway Heavy" panose="020B0003030101060003"/>
                  <a:ea typeface="Raleway Heavy" panose="020B0003030101060003"/>
                  <a:cs typeface="Raleway Heavy" panose="020B0003030101060003"/>
                  <a:sym typeface="Raleway Heavy" panose="020B0003030101060003"/>
                </a:rPr>
                <a:t>F</a:t>
              </a:r>
              <a:endParaRPr lang="en-US" sz="16805" b="1">
                <a:solidFill>
                  <a:srgbClr val="0B2C4A"/>
                </a:solidFill>
                <a:latin typeface="Raleway Heavy" panose="020B0003030101060003"/>
                <a:ea typeface="Raleway Heavy" panose="020B0003030101060003"/>
                <a:cs typeface="Raleway Heavy" panose="020B0003030101060003"/>
                <a:sym typeface="Raleway Heavy" panose="020B0003030101060003"/>
              </a:endParaRPr>
            </a:p>
          </p:txBody>
        </p:sp>
        <p:sp>
          <p:nvSpPr>
            <p:cNvPr id="9" name="AutoShape 9"/>
            <p:cNvSpPr/>
            <p:nvPr/>
          </p:nvSpPr>
          <p:spPr>
            <a:xfrm>
              <a:off x="-73619" y="537992"/>
              <a:ext cx="1590675" cy="0"/>
            </a:xfrm>
            <a:prstGeom prst="line">
              <a:avLst/>
            </a:prstGeom>
            <a:ln w="50800" cap="flat">
              <a:solidFill>
                <a:srgbClr val="000000"/>
              </a:solidFill>
              <a:prstDash val="solid"/>
              <a:headEnd type="none" w="sm" len="sm"/>
              <a:tailEnd type="arrow" w="med" len="sm"/>
            </a:ln>
          </p:spPr>
        </p:sp>
      </p:grpSp>
      <p:sp>
        <p:nvSpPr>
          <p:cNvPr id="10" name="TextBox 10"/>
          <p:cNvSpPr txBox="1"/>
          <p:nvPr/>
        </p:nvSpPr>
        <p:spPr>
          <a:xfrm>
            <a:off x="6477045" y="5673860"/>
            <a:ext cx="2266156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60"/>
              </a:lnSpc>
            </a:pPr>
            <a:r>
              <a:rPr lang="en-US" sz="3400" b="1">
                <a:solidFill>
                  <a:srgbClr val="0B2C4A"/>
                </a:solidFill>
                <a:latin typeface="Canva Sans Bold" panose="020B0803030501040103"/>
                <a:ea typeface="Canva Sans Bold" panose="020B0803030501040103"/>
                <a:cs typeface="Canva Sans Bold" panose="020B0803030501040103"/>
                <a:sym typeface="Canva Sans Bold" panose="020B0803030501040103"/>
              </a:rPr>
              <a:t>FORMULA:</a:t>
            </a:r>
            <a:endParaRPr lang="en-US" sz="3400" b="1">
              <a:solidFill>
                <a:srgbClr val="0B2C4A"/>
              </a:solidFill>
              <a:latin typeface="Canva Sans Bold" panose="020B0803030501040103"/>
              <a:ea typeface="Canva Sans Bold" panose="020B0803030501040103"/>
              <a:cs typeface="Canva Sans Bold" panose="020B0803030501040103"/>
              <a:sym typeface="Canva Sans Bold" panose="020B0803030501040103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7245125" y="1257300"/>
            <a:ext cx="8765954" cy="834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80"/>
              </a:lnSpc>
            </a:pPr>
            <a:r>
              <a:rPr lang="en-US" sz="7000" b="1" u="sng">
                <a:solidFill>
                  <a:srgbClr val="0B2C4A"/>
                </a:solidFill>
                <a:latin typeface="Raleway Heavy" panose="020B0003030101060003"/>
                <a:ea typeface="Raleway Heavy" panose="020B0003030101060003"/>
                <a:cs typeface="Raleway Heavy" panose="020B0003030101060003"/>
                <a:sym typeface="Raleway Heavy" panose="020B0003030101060003"/>
                <a:hlinkClick r:id="rId5" tooltip="https://www.youtube.com/watch?v=nxlE0Ntt2i0"/>
              </a:rPr>
              <a:t>RESULTANT FORCE</a:t>
            </a:r>
            <a:endParaRPr lang="en-US" sz="7000" b="1" u="sng">
              <a:solidFill>
                <a:srgbClr val="0B2C4A"/>
              </a:solidFill>
              <a:latin typeface="Raleway Heavy" panose="020B0003030101060003"/>
              <a:ea typeface="Raleway Heavy" panose="020B0003030101060003"/>
              <a:cs typeface="Raleway Heavy" panose="020B0003030101060003"/>
              <a:sym typeface="Raleway Heavy" panose="020B0003030101060003"/>
              <a:hlinkClick r:id="rId5" tooltip="https://www.youtube.com/watch?v=nxlE0Ntt2i0"/>
            </a:endParaRPr>
          </a:p>
        </p:txBody>
      </p:sp>
      <p:grpSp>
        <p:nvGrpSpPr>
          <p:cNvPr id="12" name="Group 12"/>
          <p:cNvGrpSpPr/>
          <p:nvPr/>
        </p:nvGrpSpPr>
        <p:grpSpPr>
          <a:xfrm rot="0">
            <a:off x="8696039" y="6425700"/>
            <a:ext cx="3571171" cy="2558954"/>
            <a:chOff x="0" y="0"/>
            <a:chExt cx="4761561" cy="3411938"/>
          </a:xfrm>
        </p:grpSpPr>
        <p:sp>
          <p:nvSpPr>
            <p:cNvPr id="13" name="TextBox 13"/>
            <p:cNvSpPr txBox="1"/>
            <p:nvPr/>
          </p:nvSpPr>
          <p:spPr>
            <a:xfrm>
              <a:off x="2640656" y="526876"/>
              <a:ext cx="1317837" cy="18479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1695"/>
                </a:lnSpc>
              </a:pPr>
              <a:r>
                <a:rPr lang="en-US" sz="8355" b="1">
                  <a:solidFill>
                    <a:srgbClr val="0B2C4A"/>
                  </a:solidFill>
                  <a:latin typeface="Canva Sans Bold" panose="020B0803030501040103"/>
                  <a:ea typeface="Canva Sans Bold" panose="020B0803030501040103"/>
                  <a:cs typeface="Canva Sans Bold" panose="020B0803030501040103"/>
                  <a:sym typeface="Canva Sans Bold" panose="020B0803030501040103"/>
                </a:rPr>
                <a:t>m</a:t>
              </a:r>
              <a:endParaRPr lang="en-US" sz="8355" b="1">
                <a:solidFill>
                  <a:srgbClr val="0B2C4A"/>
                </a:solidFill>
                <a:latin typeface="Canva Sans Bold" panose="020B0803030501040103"/>
                <a:ea typeface="Canva Sans Bold" panose="020B0803030501040103"/>
                <a:cs typeface="Canva Sans Bold" panose="020B0803030501040103"/>
                <a:sym typeface="Canva Sans Bold" panose="020B0803030501040103"/>
              </a:endParaRP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3958493" y="526876"/>
              <a:ext cx="803068" cy="18479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1695"/>
                </a:lnSpc>
              </a:pPr>
              <a:r>
                <a:rPr lang="en-US" sz="8355" b="1">
                  <a:solidFill>
                    <a:srgbClr val="0B2C4A"/>
                  </a:solidFill>
                  <a:latin typeface="Canva Sans Bold" panose="020B0803030501040103"/>
                  <a:ea typeface="Canva Sans Bold" panose="020B0803030501040103"/>
                  <a:cs typeface="Canva Sans Bold" panose="020B0803030501040103"/>
                  <a:sym typeface="Canva Sans Bold" panose="020B0803030501040103"/>
                </a:rPr>
                <a:t>a</a:t>
              </a:r>
              <a:endParaRPr lang="en-US" sz="8355" b="1">
                <a:solidFill>
                  <a:srgbClr val="0B2C4A"/>
                </a:solidFill>
                <a:latin typeface="Canva Sans Bold" panose="020B0803030501040103"/>
                <a:ea typeface="Canva Sans Bold" panose="020B0803030501040103"/>
                <a:cs typeface="Canva Sans Bold" panose="020B0803030501040103"/>
                <a:sym typeface="Canva Sans Bold" panose="020B0803030501040103"/>
              </a:endParaRPr>
            </a:p>
          </p:txBody>
        </p:sp>
        <p:sp>
          <p:nvSpPr>
            <p:cNvPr id="15" name="AutoShape 15"/>
            <p:cNvSpPr/>
            <p:nvPr/>
          </p:nvSpPr>
          <p:spPr>
            <a:xfrm>
              <a:off x="3959904" y="1073488"/>
              <a:ext cx="801657" cy="0"/>
            </a:xfrm>
            <a:prstGeom prst="line">
              <a:avLst/>
            </a:prstGeom>
            <a:ln w="114300" cap="flat">
              <a:solidFill>
                <a:srgbClr val="000000"/>
              </a:solidFill>
              <a:prstDash val="solid"/>
              <a:headEnd type="none" w="sm" len="sm"/>
              <a:tailEnd type="arrow" w="med" len="sm"/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1010583" y="2450337"/>
              <a:ext cx="653710" cy="9616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725"/>
                </a:lnSpc>
              </a:pPr>
              <a:r>
                <a:rPr lang="en-US" sz="5625" b="1">
                  <a:solidFill>
                    <a:srgbClr val="0B2C4A"/>
                  </a:solidFill>
                  <a:latin typeface="Raleway Heavy" panose="020B0003030101060003"/>
                  <a:ea typeface="Raleway Heavy" panose="020B0003030101060003"/>
                  <a:cs typeface="Raleway Heavy" panose="020B0003030101060003"/>
                  <a:sym typeface="Raleway Heavy" panose="020B0003030101060003"/>
                </a:rPr>
                <a:t>R</a:t>
              </a:r>
              <a:endParaRPr lang="en-US" sz="5625" b="1">
                <a:solidFill>
                  <a:srgbClr val="0B2C4A"/>
                </a:solidFill>
                <a:latin typeface="Raleway Heavy" panose="020B0003030101060003"/>
                <a:ea typeface="Raleway Heavy" panose="020B0003030101060003"/>
                <a:cs typeface="Raleway Heavy" panose="020B0003030101060003"/>
                <a:sym typeface="Raleway Heavy" panose="020B0003030101060003"/>
              </a:endParaRP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73619" y="561975"/>
              <a:ext cx="1590675" cy="284996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4115"/>
                </a:lnSpc>
              </a:pPr>
              <a:r>
                <a:rPr lang="en-US" sz="16805" b="1">
                  <a:solidFill>
                    <a:srgbClr val="0B2C4A"/>
                  </a:solidFill>
                  <a:latin typeface="Raleway Heavy" panose="020B0003030101060003"/>
                  <a:ea typeface="Raleway Heavy" panose="020B0003030101060003"/>
                  <a:cs typeface="Raleway Heavy" panose="020B0003030101060003"/>
                  <a:sym typeface="Raleway Heavy" panose="020B0003030101060003"/>
                </a:rPr>
                <a:t>F</a:t>
              </a:r>
              <a:endParaRPr lang="en-US" sz="16805" b="1">
                <a:solidFill>
                  <a:srgbClr val="0B2C4A"/>
                </a:solidFill>
                <a:latin typeface="Raleway Heavy" panose="020B0003030101060003"/>
                <a:ea typeface="Raleway Heavy" panose="020B0003030101060003"/>
                <a:cs typeface="Raleway Heavy" panose="020B0003030101060003"/>
                <a:sym typeface="Raleway Heavy" panose="020B0003030101060003"/>
              </a:endParaRPr>
            </a:p>
          </p:txBody>
        </p:sp>
        <p:sp>
          <p:nvSpPr>
            <p:cNvPr id="18" name="AutoShape 18"/>
            <p:cNvSpPr/>
            <p:nvPr/>
          </p:nvSpPr>
          <p:spPr>
            <a:xfrm>
              <a:off x="0" y="537992"/>
              <a:ext cx="1590675" cy="0"/>
            </a:xfrm>
            <a:prstGeom prst="line">
              <a:avLst/>
            </a:prstGeom>
            <a:ln w="50800" cap="flat">
              <a:solidFill>
                <a:srgbClr val="000000"/>
              </a:solidFill>
              <a:prstDash val="solid"/>
              <a:headEnd type="none" w="sm" len="sm"/>
              <a:tailEnd type="arrow" w="med" len="sm"/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1898599" y="1225890"/>
              <a:ext cx="513457" cy="118875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880"/>
                </a:lnSpc>
              </a:pPr>
              <a:r>
                <a:rPr lang="en-US" sz="7000" b="1">
                  <a:solidFill>
                    <a:srgbClr val="0B2C4A"/>
                  </a:solidFill>
                  <a:latin typeface="Raleway Heavy" panose="020B0003030101060003"/>
                  <a:ea typeface="Raleway Heavy" panose="020B0003030101060003"/>
                  <a:cs typeface="Raleway Heavy" panose="020B0003030101060003"/>
                  <a:sym typeface="Raleway Heavy" panose="020B0003030101060003"/>
                </a:rPr>
                <a:t>=</a:t>
              </a:r>
              <a:endParaRPr lang="en-US" sz="7000" b="1">
                <a:solidFill>
                  <a:srgbClr val="0B2C4A"/>
                </a:solidFill>
                <a:latin typeface="Raleway Heavy" panose="020B0003030101060003"/>
                <a:ea typeface="Raleway Heavy" panose="020B0003030101060003"/>
                <a:cs typeface="Raleway Heavy" panose="020B0003030101060003"/>
                <a:sym typeface="Raleway Heavy" panose="020B0003030101060003"/>
              </a:endParaRPr>
            </a:p>
          </p:txBody>
        </p:sp>
      </p:grpSp>
      <p:grpSp>
        <p:nvGrpSpPr>
          <p:cNvPr id="20" name="Group 20"/>
          <p:cNvGrpSpPr/>
          <p:nvPr/>
        </p:nvGrpSpPr>
        <p:grpSpPr>
          <a:xfrm rot="0">
            <a:off x="12979182" y="6254250"/>
            <a:ext cx="4509715" cy="3982943"/>
            <a:chOff x="0" y="0"/>
            <a:chExt cx="6012954" cy="5310591"/>
          </a:xfrm>
        </p:grpSpPr>
        <p:sp>
          <p:nvSpPr>
            <p:cNvPr id="21" name="TextBox 21"/>
            <p:cNvSpPr txBox="1"/>
            <p:nvPr/>
          </p:nvSpPr>
          <p:spPr>
            <a:xfrm>
              <a:off x="0" y="-95250"/>
              <a:ext cx="6012954" cy="54058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280"/>
                </a:lnSpc>
              </a:pPr>
              <a:r>
                <a:rPr lang="en-US" sz="5200" b="1">
                  <a:solidFill>
                    <a:srgbClr val="0B2C4A"/>
                  </a:solidFill>
                  <a:latin typeface="Canva Sans Bold" panose="020B0803030501040103"/>
                  <a:ea typeface="Canva Sans Bold" panose="020B0803030501040103"/>
                  <a:cs typeface="Canva Sans Bold" panose="020B0803030501040103"/>
                  <a:sym typeface="Canva Sans Bold" panose="020B0803030501040103"/>
                </a:rPr>
                <a:t>m= mass ( kg )</a:t>
              </a:r>
              <a:endParaRPr lang="en-US" sz="5200" b="1">
                <a:solidFill>
                  <a:srgbClr val="0B2C4A"/>
                </a:solidFill>
                <a:latin typeface="Canva Sans Bold" panose="020B0803030501040103"/>
                <a:ea typeface="Canva Sans Bold" panose="020B0803030501040103"/>
                <a:cs typeface="Canva Sans Bold" panose="020B0803030501040103"/>
                <a:sym typeface="Canva Sans Bold" panose="020B0803030501040103"/>
              </a:endParaRPr>
            </a:p>
            <a:p>
              <a:pPr algn="l">
                <a:lnSpc>
                  <a:spcPts val="5880"/>
                </a:lnSpc>
              </a:pPr>
              <a:r>
                <a:rPr lang="en-US" sz="4200" b="1">
                  <a:solidFill>
                    <a:srgbClr val="0B2C4A"/>
                  </a:solidFill>
                  <a:latin typeface="Canva Sans Bold" panose="020B0803030501040103"/>
                  <a:ea typeface="Canva Sans Bold" panose="020B0803030501040103"/>
                  <a:cs typeface="Canva Sans Bold" panose="020B0803030501040103"/>
                  <a:sym typeface="Canva Sans Bold" panose="020B0803030501040103"/>
                </a:rPr>
                <a:t>     = acceleration</a:t>
              </a:r>
              <a:endParaRPr lang="en-US" sz="4200" b="1">
                <a:solidFill>
                  <a:srgbClr val="0B2C4A"/>
                </a:solidFill>
                <a:latin typeface="Canva Sans Bold" panose="020B0803030501040103"/>
                <a:ea typeface="Canva Sans Bold" panose="020B0803030501040103"/>
                <a:cs typeface="Canva Sans Bold" panose="020B0803030501040103"/>
                <a:sym typeface="Canva Sans Bold" panose="020B0803030501040103"/>
              </a:endParaRPr>
            </a:p>
            <a:p>
              <a:pPr algn="l">
                <a:lnSpc>
                  <a:spcPts val="5880"/>
                </a:lnSpc>
              </a:pPr>
              <a:r>
                <a:rPr lang="en-US" sz="4200" b="1">
                  <a:solidFill>
                    <a:srgbClr val="0B2C4A"/>
                  </a:solidFill>
                  <a:latin typeface="Canva Sans Bold" panose="020B0803030501040103"/>
                  <a:ea typeface="Canva Sans Bold" panose="020B0803030501040103"/>
                  <a:cs typeface="Canva Sans Bold" panose="020B0803030501040103"/>
                  <a:sym typeface="Canva Sans Bold" panose="020B0803030501040103"/>
                </a:rPr>
                <a:t>         m/s</a:t>
              </a:r>
              <a:endParaRPr lang="en-US" sz="4200" b="1">
                <a:solidFill>
                  <a:srgbClr val="0B2C4A"/>
                </a:solidFill>
                <a:latin typeface="Canva Sans Bold" panose="020B0803030501040103"/>
                <a:ea typeface="Canva Sans Bold" panose="020B0803030501040103"/>
                <a:cs typeface="Canva Sans Bold" panose="020B0803030501040103"/>
                <a:sym typeface="Canva Sans Bold" panose="020B0803030501040103"/>
              </a:endParaRPr>
            </a:p>
            <a:p>
              <a:pPr algn="l">
                <a:lnSpc>
                  <a:spcPts val="6160"/>
                </a:lnSpc>
              </a:pPr>
              <a:r>
                <a:rPr lang="en-US" sz="4400" b="1">
                  <a:solidFill>
                    <a:srgbClr val="0B2C4A"/>
                  </a:solidFill>
                  <a:latin typeface="Canva Sans Bold" panose="020B0803030501040103"/>
                  <a:ea typeface="Canva Sans Bold" panose="020B0803030501040103"/>
                  <a:cs typeface="Canva Sans Bold" panose="020B0803030501040103"/>
                  <a:sym typeface="Canva Sans Bold" panose="020B0803030501040103"/>
                </a:rPr>
                <a:t>N = unit of force.</a:t>
              </a:r>
              <a:endParaRPr lang="en-US" sz="4400" b="1">
                <a:solidFill>
                  <a:srgbClr val="0B2C4A"/>
                </a:solidFill>
                <a:latin typeface="Canva Sans Bold" panose="020B0803030501040103"/>
                <a:ea typeface="Canva Sans Bold" panose="020B0803030501040103"/>
                <a:cs typeface="Canva Sans Bold" panose="020B0803030501040103"/>
                <a:sym typeface="Canva Sans Bold" panose="020B0803030501040103"/>
              </a:endParaRPr>
            </a:p>
            <a:p>
              <a:pPr algn="ctr">
                <a:lnSpc>
                  <a:spcPts val="7280"/>
                </a:lnSpc>
              </a:pP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43755" y="755476"/>
              <a:ext cx="803068" cy="18479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1695"/>
                </a:lnSpc>
              </a:pPr>
              <a:r>
                <a:rPr lang="en-US" sz="8355" b="1">
                  <a:solidFill>
                    <a:srgbClr val="0B2C4A"/>
                  </a:solidFill>
                  <a:latin typeface="Canva Sans Bold" panose="020B0803030501040103"/>
                  <a:ea typeface="Canva Sans Bold" panose="020B0803030501040103"/>
                  <a:cs typeface="Canva Sans Bold" panose="020B0803030501040103"/>
                  <a:sym typeface="Canva Sans Bold" panose="020B0803030501040103"/>
                </a:rPr>
                <a:t>a</a:t>
              </a:r>
              <a:endParaRPr lang="en-US" sz="8355" b="1">
                <a:solidFill>
                  <a:srgbClr val="0B2C4A"/>
                </a:solidFill>
                <a:latin typeface="Canva Sans Bold" panose="020B0803030501040103"/>
                <a:ea typeface="Canva Sans Bold" panose="020B0803030501040103"/>
                <a:cs typeface="Canva Sans Bold" panose="020B0803030501040103"/>
                <a:sym typeface="Canva Sans Bold" panose="020B0803030501040103"/>
              </a:endParaRPr>
            </a:p>
          </p:txBody>
        </p:sp>
        <p:sp>
          <p:nvSpPr>
            <p:cNvPr id="23" name="AutoShape 23"/>
            <p:cNvSpPr/>
            <p:nvPr/>
          </p:nvSpPr>
          <p:spPr>
            <a:xfrm>
              <a:off x="45166" y="1302088"/>
              <a:ext cx="801657" cy="0"/>
            </a:xfrm>
            <a:prstGeom prst="line">
              <a:avLst/>
            </a:prstGeom>
            <a:ln w="114300" cap="flat">
              <a:solidFill>
                <a:srgbClr val="000000"/>
              </a:solidFill>
              <a:prstDash val="solid"/>
              <a:headEnd type="none" w="sm" len="sm"/>
              <a:tailEnd type="arrow" w="med" len="sm"/>
            </a:ln>
          </p:spPr>
        </p:sp>
        <p:sp>
          <p:nvSpPr>
            <p:cNvPr id="24" name="TextBox 24"/>
            <p:cNvSpPr txBox="1"/>
            <p:nvPr/>
          </p:nvSpPr>
          <p:spPr>
            <a:xfrm>
              <a:off x="2921122" y="2051897"/>
              <a:ext cx="548104" cy="7623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4865"/>
                </a:lnSpc>
              </a:pPr>
              <a:r>
                <a:rPr lang="en-US" sz="3475" b="1">
                  <a:solidFill>
                    <a:srgbClr val="0B2C4A"/>
                  </a:solidFill>
                  <a:latin typeface="Canva Sans Bold" panose="020B0803030501040103"/>
                  <a:ea typeface="Canva Sans Bold" panose="020B0803030501040103"/>
                  <a:cs typeface="Canva Sans Bold" panose="020B0803030501040103"/>
                  <a:sym typeface="Canva Sans Bold" panose="020B0803030501040103"/>
                </a:rPr>
                <a:t>2</a:t>
              </a:r>
              <a:endParaRPr lang="en-US" sz="3475" b="1">
                <a:solidFill>
                  <a:srgbClr val="0B2C4A"/>
                </a:solidFill>
                <a:latin typeface="Canva Sans Bold" panose="020B0803030501040103"/>
                <a:ea typeface="Canva Sans Bold" panose="020B0803030501040103"/>
                <a:cs typeface="Canva Sans Bold" panose="020B0803030501040103"/>
                <a:sym typeface="Canva Sans Bold" panose="020B0803030501040103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7EC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783237">
            <a:off x="-938586" y="4808261"/>
            <a:ext cx="5396573" cy="6094692"/>
          </a:xfrm>
          <a:custGeom>
            <a:avLst/>
            <a:gdLst/>
            <a:ahLst/>
            <a:cxnLst/>
            <a:rect l="l" t="t" r="r" b="b"/>
            <a:pathLst>
              <a:path w="5396573" h="6094692">
                <a:moveTo>
                  <a:pt x="0" y="0"/>
                </a:moveTo>
                <a:lnTo>
                  <a:pt x="5396572" y="0"/>
                </a:lnTo>
                <a:lnTo>
                  <a:pt x="5396572" y="6094692"/>
                </a:lnTo>
                <a:lnTo>
                  <a:pt x="0" y="6094692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203413" y="-641468"/>
            <a:ext cx="5650933" cy="6342884"/>
          </a:xfrm>
          <a:custGeom>
            <a:avLst/>
            <a:gdLst/>
            <a:ahLst/>
            <a:cxnLst/>
            <a:rect l="l" t="t" r="r" b="b"/>
            <a:pathLst>
              <a:path w="5650933" h="6342884">
                <a:moveTo>
                  <a:pt x="0" y="0"/>
                </a:moveTo>
                <a:lnTo>
                  <a:pt x="5650933" y="0"/>
                </a:lnTo>
                <a:lnTo>
                  <a:pt x="5650933" y="6342885"/>
                </a:lnTo>
                <a:lnTo>
                  <a:pt x="0" y="634288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5447520" y="2181677"/>
            <a:ext cx="11031736" cy="6299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80"/>
              </a:lnSpc>
            </a:pPr>
            <a:r>
              <a:rPr lang="en-US" sz="3700" b="1">
                <a:solidFill>
                  <a:srgbClr val="0B2C4A"/>
                </a:solidFill>
                <a:latin typeface="Canva Sans Bold" panose="020B0803030501040103"/>
                <a:ea typeface="Canva Sans Bold" panose="020B0803030501040103"/>
                <a:cs typeface="Canva Sans Bold" panose="020B0803030501040103"/>
                <a:sym typeface="Canva Sans Bold" panose="020B0803030501040103"/>
                <a:hlinkClick r:id="rId5" tooltip="https://www.youtube.com/watch?v=nxlE0Ntt2i0"/>
              </a:rPr>
              <a:t>There are many ways to get the resultant forces.</a:t>
            </a:r>
            <a:endParaRPr lang="en-US" sz="3700" b="1">
              <a:solidFill>
                <a:srgbClr val="0B2C4A"/>
              </a:solidFill>
              <a:latin typeface="Canva Sans Bold" panose="020B0803030501040103"/>
              <a:ea typeface="Canva Sans Bold" panose="020B0803030501040103"/>
              <a:cs typeface="Canva Sans Bold" panose="020B0803030501040103"/>
              <a:sym typeface="Canva Sans Bold" panose="020B0803030501040103"/>
              <a:hlinkClick r:id="rId5" tooltip="https://www.youtube.com/watch?v=nxlE0Ntt2i0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5807550" y="3381444"/>
            <a:ext cx="11225659" cy="4573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98830" lvl="1" indent="-399415" algn="l">
              <a:lnSpc>
                <a:spcPts val="5180"/>
              </a:lnSpc>
              <a:buAutoNum type="arabicPeriod"/>
            </a:pPr>
            <a:r>
              <a:rPr lang="en-US" sz="3700">
                <a:solidFill>
                  <a:srgbClr val="0B2C4A"/>
                </a:solidFill>
                <a:latin typeface="Canva Sans" panose="020B0503030501040103"/>
                <a:ea typeface="Canva Sans" panose="020B0503030501040103"/>
                <a:cs typeface="Canva Sans" panose="020B0503030501040103"/>
                <a:sym typeface="Canva Sans" panose="020B0503030501040103"/>
              </a:rPr>
              <a:t>Forces that act on an object in the same directions. [แรงที่กระทำต่อวัตถุในทิศทางเดียวกัน]</a:t>
            </a:r>
            <a:endParaRPr lang="en-US" sz="3700">
              <a:solidFill>
                <a:srgbClr val="0B2C4A"/>
              </a:solidFill>
              <a:latin typeface="Canva Sans" panose="020B0503030501040103"/>
              <a:ea typeface="Canva Sans" panose="020B0503030501040103"/>
              <a:cs typeface="Canva Sans" panose="020B0503030501040103"/>
              <a:sym typeface="Canva Sans" panose="020B0503030501040103"/>
            </a:endParaRPr>
          </a:p>
          <a:p>
            <a:pPr marL="798830" lvl="1" indent="-399415" algn="l">
              <a:lnSpc>
                <a:spcPts val="5180"/>
              </a:lnSpc>
              <a:buAutoNum type="arabicPeriod"/>
            </a:pPr>
            <a:r>
              <a:rPr lang="en-US" sz="3700">
                <a:solidFill>
                  <a:srgbClr val="0B2C4A"/>
                </a:solidFill>
                <a:latin typeface="Canva Sans" panose="020B0503030501040103"/>
                <a:ea typeface="Canva Sans" panose="020B0503030501040103"/>
                <a:cs typeface="Canva Sans" panose="020B0503030501040103"/>
                <a:sym typeface="Canva Sans" panose="020B0503030501040103"/>
              </a:rPr>
              <a:t>Forces that act on an opposite directions. [แรงที่กระทำในทิศทางตรงข้ามกัน</a:t>
            </a:r>
            <a:endParaRPr lang="en-US" sz="3700">
              <a:solidFill>
                <a:srgbClr val="0B2C4A"/>
              </a:solidFill>
              <a:latin typeface="Canva Sans" panose="020B0503030501040103"/>
              <a:ea typeface="Canva Sans" panose="020B0503030501040103"/>
              <a:cs typeface="Canva Sans" panose="020B0503030501040103"/>
              <a:sym typeface="Canva Sans" panose="020B0503030501040103"/>
            </a:endParaRPr>
          </a:p>
          <a:p>
            <a:pPr marL="798830" lvl="1" indent="-399415" algn="l">
              <a:lnSpc>
                <a:spcPts val="5180"/>
              </a:lnSpc>
              <a:buAutoNum type="arabicPeriod"/>
            </a:pPr>
            <a:r>
              <a:rPr lang="en-US" sz="3700">
                <a:solidFill>
                  <a:srgbClr val="0B2C4A"/>
                </a:solidFill>
                <a:latin typeface="Canva Sans" panose="020B0503030501040103"/>
                <a:ea typeface="Canva Sans" panose="020B0503030501040103"/>
                <a:cs typeface="Canva Sans" panose="020B0503030501040103"/>
                <a:sym typeface="Canva Sans" panose="020B0503030501040103"/>
              </a:rPr>
              <a:t> Forces that act on an object in perpendicular direcions. [แรงที่กระทำต่อวัตถุในทิศทางตั้งฉาก]</a:t>
            </a:r>
            <a:endParaRPr lang="en-US" sz="3700">
              <a:solidFill>
                <a:srgbClr val="0B2C4A"/>
              </a:solidFill>
              <a:latin typeface="Canva Sans" panose="020B0503030501040103"/>
              <a:ea typeface="Canva Sans" panose="020B0503030501040103"/>
              <a:cs typeface="Canva Sans" panose="020B0503030501040103"/>
              <a:sym typeface="Canva Sans" panose="020B0503030501040103"/>
            </a:endParaRPr>
          </a:p>
          <a:p>
            <a:pPr algn="l">
              <a:lnSpc>
                <a:spcPts val="5180"/>
              </a:lnSpc>
            </a:p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7EC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783237">
            <a:off x="-938586" y="4808261"/>
            <a:ext cx="5396573" cy="6094692"/>
          </a:xfrm>
          <a:custGeom>
            <a:avLst/>
            <a:gdLst/>
            <a:ahLst/>
            <a:cxnLst/>
            <a:rect l="l" t="t" r="r" b="b"/>
            <a:pathLst>
              <a:path w="5396573" h="6094692">
                <a:moveTo>
                  <a:pt x="0" y="0"/>
                </a:moveTo>
                <a:lnTo>
                  <a:pt x="5396572" y="0"/>
                </a:lnTo>
                <a:lnTo>
                  <a:pt x="5396572" y="6094692"/>
                </a:lnTo>
                <a:lnTo>
                  <a:pt x="0" y="6094692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203413" y="-641468"/>
            <a:ext cx="5650933" cy="6342884"/>
          </a:xfrm>
          <a:custGeom>
            <a:avLst/>
            <a:gdLst/>
            <a:ahLst/>
            <a:cxnLst/>
            <a:rect l="l" t="t" r="r" b="b"/>
            <a:pathLst>
              <a:path w="5650933" h="6342884">
                <a:moveTo>
                  <a:pt x="0" y="0"/>
                </a:moveTo>
                <a:lnTo>
                  <a:pt x="5650933" y="0"/>
                </a:lnTo>
                <a:lnTo>
                  <a:pt x="5650933" y="6342885"/>
                </a:lnTo>
                <a:lnTo>
                  <a:pt x="0" y="634288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5613822" y="4557164"/>
            <a:ext cx="11301259" cy="2272356"/>
          </a:xfrm>
          <a:custGeom>
            <a:avLst/>
            <a:gdLst/>
            <a:ahLst/>
            <a:cxnLst/>
            <a:rect l="l" t="t" r="r" b="b"/>
            <a:pathLst>
              <a:path w="11301259" h="2272356">
                <a:moveTo>
                  <a:pt x="0" y="0"/>
                </a:moveTo>
                <a:lnTo>
                  <a:pt x="11301259" y="0"/>
                </a:lnTo>
                <a:lnTo>
                  <a:pt x="11301259" y="2272356"/>
                </a:lnTo>
                <a:lnTo>
                  <a:pt x="0" y="227235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b="-710"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5258771" y="3058347"/>
            <a:ext cx="10987360" cy="19443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98830" lvl="1" indent="-399415" algn="l">
              <a:lnSpc>
                <a:spcPts val="5180"/>
              </a:lnSpc>
              <a:buAutoNum type="arabicPeriod"/>
            </a:pPr>
            <a:r>
              <a:rPr lang="en-US" sz="3700">
                <a:solidFill>
                  <a:srgbClr val="0B2C4A"/>
                </a:solidFill>
                <a:latin typeface="Canva Sans" panose="020B0503030501040103"/>
                <a:ea typeface="Canva Sans" panose="020B0503030501040103"/>
                <a:cs typeface="Canva Sans" panose="020B0503030501040103"/>
                <a:sym typeface="Canva Sans" panose="020B0503030501040103"/>
              </a:rPr>
              <a:t>Forces that act on an object in the same directions {แรงที่กระทำต่อวัตถุในทิศทางเดียวกัน}</a:t>
            </a:r>
            <a:endParaRPr lang="en-US" sz="3700">
              <a:solidFill>
                <a:srgbClr val="0B2C4A"/>
              </a:solidFill>
              <a:latin typeface="Canva Sans" panose="020B0503030501040103"/>
              <a:ea typeface="Canva Sans" panose="020B0503030501040103"/>
              <a:cs typeface="Canva Sans" panose="020B0503030501040103"/>
              <a:sym typeface="Canva Sans" panose="020B0503030501040103"/>
            </a:endParaRPr>
          </a:p>
          <a:p>
            <a:pPr algn="l">
              <a:lnSpc>
                <a:spcPts val="5180"/>
              </a:lnSpc>
            </a:p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7EC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783237">
            <a:off x="-938586" y="4808261"/>
            <a:ext cx="5396573" cy="6094692"/>
          </a:xfrm>
          <a:custGeom>
            <a:avLst/>
            <a:gdLst/>
            <a:ahLst/>
            <a:cxnLst/>
            <a:rect l="l" t="t" r="r" b="b"/>
            <a:pathLst>
              <a:path w="5396573" h="6094692">
                <a:moveTo>
                  <a:pt x="0" y="0"/>
                </a:moveTo>
                <a:lnTo>
                  <a:pt x="5396572" y="0"/>
                </a:lnTo>
                <a:lnTo>
                  <a:pt x="5396572" y="6094692"/>
                </a:lnTo>
                <a:lnTo>
                  <a:pt x="0" y="6094692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203413" y="-641468"/>
            <a:ext cx="5650933" cy="6342884"/>
          </a:xfrm>
          <a:custGeom>
            <a:avLst/>
            <a:gdLst/>
            <a:ahLst/>
            <a:cxnLst/>
            <a:rect l="l" t="t" r="r" b="b"/>
            <a:pathLst>
              <a:path w="5650933" h="6342884">
                <a:moveTo>
                  <a:pt x="0" y="0"/>
                </a:moveTo>
                <a:lnTo>
                  <a:pt x="5650933" y="0"/>
                </a:lnTo>
                <a:lnTo>
                  <a:pt x="5650933" y="6342885"/>
                </a:lnTo>
                <a:lnTo>
                  <a:pt x="0" y="634288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5958041" y="4302970"/>
            <a:ext cx="11301259" cy="2345011"/>
          </a:xfrm>
          <a:custGeom>
            <a:avLst/>
            <a:gdLst/>
            <a:ahLst/>
            <a:cxnLst/>
            <a:rect l="l" t="t" r="r" b="b"/>
            <a:pathLst>
              <a:path w="11301259" h="2345011">
                <a:moveTo>
                  <a:pt x="0" y="0"/>
                </a:moveTo>
                <a:lnTo>
                  <a:pt x="11301259" y="0"/>
                </a:lnTo>
                <a:lnTo>
                  <a:pt x="11301259" y="2345011"/>
                </a:lnTo>
                <a:lnTo>
                  <a:pt x="0" y="234501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5958041" y="2826492"/>
            <a:ext cx="10987360" cy="1287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80"/>
              </a:lnSpc>
            </a:pPr>
            <a:r>
              <a:rPr lang="en-US" sz="3700">
                <a:solidFill>
                  <a:srgbClr val="0B2C4A"/>
                </a:solidFill>
                <a:latin typeface="Canva Sans" panose="020B0503030501040103"/>
                <a:ea typeface="Canva Sans" panose="020B0503030501040103"/>
                <a:cs typeface="Canva Sans" panose="020B0503030501040103"/>
                <a:sym typeface="Canva Sans" panose="020B0503030501040103"/>
              </a:rPr>
              <a:t>2. Forces that act on an opposite directions. {แรงที่กระทำในทิศทางตรงข้าม}</a:t>
            </a:r>
            <a:endParaRPr lang="en-US" sz="3700">
              <a:solidFill>
                <a:srgbClr val="0B2C4A"/>
              </a:solidFill>
              <a:latin typeface="Canva Sans" panose="020B0503030501040103"/>
              <a:ea typeface="Canva Sans" panose="020B0503030501040103"/>
              <a:cs typeface="Canva Sans" panose="020B0503030501040103"/>
              <a:sym typeface="Canva Sans" panose="020B0503030501040103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2533</Words>
  <Application>WPS Presentation</Application>
  <PresentationFormat>On-screen Show (4:3)</PresentationFormat>
  <Paragraphs>172</Paragraphs>
  <Slides>22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5" baseType="lpstr">
      <vt:lpstr>Arial</vt:lpstr>
      <vt:lpstr>SimSun</vt:lpstr>
      <vt:lpstr>Wingdings</vt:lpstr>
      <vt:lpstr>Raleway Heavy</vt:lpstr>
      <vt:lpstr>Raleway</vt:lpstr>
      <vt:lpstr>Canva Sans</vt:lpstr>
      <vt:lpstr>Raleway Bold</vt:lpstr>
      <vt:lpstr>Canva Sans Bold</vt:lpstr>
      <vt:lpstr>Calibri</vt:lpstr>
      <vt:lpstr>Microsoft YaHei</vt:lpstr>
      <vt:lpstr>Arial Unicode MS</vt:lpstr>
      <vt:lpstr>Arial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Force and Motion Quiz Presentation Colorful Illustrated</dc:title>
  <dc:creator/>
  <cp:lastModifiedBy>Paolo Khryzz Sumagang</cp:lastModifiedBy>
  <cp:revision>2</cp:revision>
  <dcterms:created xsi:type="dcterms:W3CDTF">2006-08-16T00:00:00Z</dcterms:created>
  <dcterms:modified xsi:type="dcterms:W3CDTF">2026-01-21T06:49:37Z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4899E962C09C4BAA8885F24EA0DBEB6E_12</vt:lpwstr>
  </property>
  <property fmtid="{D5CDD505-2E9C-101B-9397-08002B2CF9AE}" pid="3" name="KSOProductBuildVer">
    <vt:lpwstr>1033-12.2.0.23196</vt:lpwstr>
  </property>
</Properties>
</file>