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.svg" ContentType="image/svg+xml"/>
  <Override PartName="/ppt/media/image13.svg" ContentType="image/svg+xml"/>
  <Override PartName="/ppt/media/image17.svg" ContentType="image/svg+xml"/>
  <Override PartName="/ppt/media/image2.svg" ContentType="image/svg+xml"/>
  <Override PartName="/ppt/media/image20.svg" ContentType="image/svg+xml"/>
  <Override PartName="/ppt/media/image24.svg" ContentType="image/svg+xml"/>
  <Override PartName="/ppt/media/image28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8288000" cy="10287000"/>
  <p:notesSz cx="6858000" cy="9144000"/>
  <p:embeddedFontLst>
    <p:embeddedFont>
      <p:font typeface="Poppins Bold" panose="00000800000000000000"/>
      <p:bold r:id="rId42"/>
    </p:embeddedFont>
    <p:embeddedFont>
      <p:font typeface="Fredoka" panose="02000000000000000000"/>
      <p:regular r:id="rId43"/>
    </p:embeddedFont>
    <p:embeddedFont>
      <p:font typeface="Poppins" panose="00000500000000000000"/>
      <p:regular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1179370" y="1792865"/>
            <a:ext cx="12775323" cy="6701270"/>
            <a:chOff x="0" y="0"/>
            <a:chExt cx="2887358" cy="15145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7358" cy="1514558"/>
            </a:xfrm>
            <a:custGeom>
              <a:avLst/>
              <a:gdLst/>
              <a:ahLst/>
              <a:cxnLst/>
              <a:rect l="l" t="t" r="r" b="b"/>
              <a:pathLst>
                <a:path w="2887358" h="1514558">
                  <a:moveTo>
                    <a:pt x="0" y="0"/>
                  </a:moveTo>
                  <a:lnTo>
                    <a:pt x="2887358" y="0"/>
                  </a:lnTo>
                  <a:lnTo>
                    <a:pt x="2887358" y="1514558"/>
                  </a:lnTo>
                  <a:lnTo>
                    <a:pt x="0" y="1514558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87358" cy="1552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569347" y="2297535"/>
            <a:ext cx="12775323" cy="5691930"/>
            <a:chOff x="0" y="0"/>
            <a:chExt cx="2887358" cy="12864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7358" cy="1286436"/>
            </a:xfrm>
            <a:custGeom>
              <a:avLst/>
              <a:gdLst/>
              <a:ahLst/>
              <a:cxnLst/>
              <a:rect l="l" t="t" r="r" b="b"/>
              <a:pathLst>
                <a:path w="2887358" h="1286436">
                  <a:moveTo>
                    <a:pt x="0" y="0"/>
                  </a:moveTo>
                  <a:lnTo>
                    <a:pt x="2887358" y="0"/>
                  </a:lnTo>
                  <a:lnTo>
                    <a:pt x="2887358" y="1286436"/>
                  </a:lnTo>
                  <a:lnTo>
                    <a:pt x="0" y="1286436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87358" cy="1324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17565" y="7871768"/>
            <a:ext cx="7150191" cy="1551812"/>
          </a:xfrm>
          <a:custGeom>
            <a:avLst/>
            <a:gdLst/>
            <a:ahLst/>
            <a:cxnLst/>
            <a:rect l="l" t="t" r="r" b="b"/>
            <a:pathLst>
              <a:path w="7150191" h="1551812">
                <a:moveTo>
                  <a:pt x="0" y="0"/>
                </a:moveTo>
                <a:lnTo>
                  <a:pt x="7150191" y="0"/>
                </a:lnTo>
                <a:lnTo>
                  <a:pt x="7150191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22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53891" y="2240060"/>
            <a:ext cx="5163005" cy="5150098"/>
          </a:xfrm>
          <a:custGeom>
            <a:avLst/>
            <a:gdLst/>
            <a:ahLst/>
            <a:cxnLst/>
            <a:rect l="l" t="t" r="r" b="b"/>
            <a:pathLst>
              <a:path w="5163005" h="5150098">
                <a:moveTo>
                  <a:pt x="0" y="0"/>
                </a:moveTo>
                <a:lnTo>
                  <a:pt x="5163005" y="0"/>
                </a:lnTo>
                <a:lnTo>
                  <a:pt x="5163005" y="5150098"/>
                </a:lnTo>
                <a:lnTo>
                  <a:pt x="0" y="5150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42054" y="3366900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GRADE NINE SCIENCE</a:t>
            </a:r>
            <a:endParaRPr lang="en-US" sz="45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57423" y="4090800"/>
            <a:ext cx="9775511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ELECTRICITY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570888" y="416259"/>
            <a:ext cx="9469286" cy="9433776"/>
          </a:xfrm>
          <a:custGeom>
            <a:avLst/>
            <a:gdLst/>
            <a:ahLst/>
            <a:cxnLst/>
            <a:rect l="l" t="t" r="r" b="b"/>
            <a:pathLst>
              <a:path w="9469286" h="9433776">
                <a:moveTo>
                  <a:pt x="0" y="0"/>
                </a:moveTo>
                <a:lnTo>
                  <a:pt x="9469286" y="0"/>
                </a:lnTo>
                <a:lnTo>
                  <a:pt x="9469286" y="9433776"/>
                </a:lnTo>
                <a:lnTo>
                  <a:pt x="0" y="943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78258" y="1395206"/>
            <a:ext cx="5966460" cy="8229600"/>
          </a:xfrm>
          <a:custGeom>
            <a:avLst/>
            <a:gdLst/>
            <a:ahLst/>
            <a:cxnLst/>
            <a:rect l="l" t="t" r="r" b="b"/>
            <a:pathLst>
              <a:path w="5966460" h="8229600">
                <a:moveTo>
                  <a:pt x="0" y="0"/>
                </a:moveTo>
                <a:lnTo>
                  <a:pt x="5966460" y="0"/>
                </a:lnTo>
                <a:lnTo>
                  <a:pt x="59664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573842" y="1850870"/>
            <a:ext cx="5463378" cy="6172200"/>
          </a:xfrm>
          <a:custGeom>
            <a:avLst/>
            <a:gdLst/>
            <a:ahLst/>
            <a:cxnLst/>
            <a:rect l="l" t="t" r="r" b="b"/>
            <a:pathLst>
              <a:path w="5463378" h="6172200">
                <a:moveTo>
                  <a:pt x="0" y="0"/>
                </a:moveTo>
                <a:lnTo>
                  <a:pt x="5463378" y="0"/>
                </a:lnTo>
                <a:lnTo>
                  <a:pt x="546337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454048" y="1196139"/>
            <a:ext cx="8492083" cy="8229600"/>
          </a:xfrm>
          <a:custGeom>
            <a:avLst/>
            <a:gdLst/>
            <a:ahLst/>
            <a:cxnLst/>
            <a:rect l="l" t="t" r="r" b="b"/>
            <a:pathLst>
              <a:path w="8492083" h="8229600">
                <a:moveTo>
                  <a:pt x="0" y="0"/>
                </a:moveTo>
                <a:lnTo>
                  <a:pt x="8492082" y="0"/>
                </a:lnTo>
                <a:lnTo>
                  <a:pt x="84920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299588" y="739940"/>
            <a:ext cx="8918309" cy="8884865"/>
          </a:xfrm>
          <a:custGeom>
            <a:avLst/>
            <a:gdLst/>
            <a:ahLst/>
            <a:cxnLst/>
            <a:rect l="l" t="t" r="r" b="b"/>
            <a:pathLst>
              <a:path w="8918309" h="8884865">
                <a:moveTo>
                  <a:pt x="0" y="0"/>
                </a:moveTo>
                <a:lnTo>
                  <a:pt x="8918309" y="0"/>
                </a:lnTo>
                <a:lnTo>
                  <a:pt x="8918309" y="8884866"/>
                </a:lnTo>
                <a:lnTo>
                  <a:pt x="0" y="8884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37336" y="1163748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06374" y="2032528"/>
            <a:ext cx="7403411" cy="11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CONDUCTORS</a:t>
            </a:r>
            <a:endParaRPr lang="en-US" sz="7795" u="sng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2553" y="3311957"/>
            <a:ext cx="6724991" cy="80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5"/>
              </a:lnSpc>
            </a:pPr>
            <a:r>
              <a:rPr lang="en-US" sz="263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Example: Copper, Iron, Aluminium, and other metals.</a:t>
            </a:r>
            <a:endParaRPr lang="en-US" sz="263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374" y="5588490"/>
            <a:ext cx="7403411" cy="11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INSULATORS</a:t>
            </a:r>
            <a:endParaRPr lang="en-US" sz="7795" u="sng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0969" y="6855315"/>
            <a:ext cx="7214220" cy="45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282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Wood, Plastic, Rope, Rubber</a:t>
            </a:r>
            <a:endParaRPr lang="en-US" sz="282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09785" y="1681384"/>
            <a:ext cx="9449515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is a material that allows electric current to flow through it easily, such as metals like copper and steel. (เป็นวัสดุที่กระแสไฟฟ้าไหลผ่านได้ง่าย เช่น โลหะ เช่น ทองแดง และเหล็ก)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7715190" y="5105400"/>
            <a:ext cx="9544110" cy="48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 material that resists the flow of electric current, like the plastic coating on a wire, and is used to prevent electric shock and fires. (วัสดุที่ต้านทานการไหลของกระแสไฟฟ้า เช่น พลาสติกที่เคลือบสายไฟ และใช้เพื่อป้องกันไฟฟ้าช็อตและไฟไหม้)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1179370" y="1792865"/>
            <a:ext cx="12775323" cy="6701270"/>
            <a:chOff x="0" y="0"/>
            <a:chExt cx="2887358" cy="15145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7358" cy="1514558"/>
            </a:xfrm>
            <a:custGeom>
              <a:avLst/>
              <a:gdLst/>
              <a:ahLst/>
              <a:cxnLst/>
              <a:rect l="l" t="t" r="r" b="b"/>
              <a:pathLst>
                <a:path w="2887358" h="1514558">
                  <a:moveTo>
                    <a:pt x="0" y="0"/>
                  </a:moveTo>
                  <a:lnTo>
                    <a:pt x="2887358" y="0"/>
                  </a:lnTo>
                  <a:lnTo>
                    <a:pt x="2887358" y="1514558"/>
                  </a:lnTo>
                  <a:lnTo>
                    <a:pt x="0" y="1514558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87358" cy="1552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569347" y="2297535"/>
            <a:ext cx="12775323" cy="5691930"/>
            <a:chOff x="0" y="0"/>
            <a:chExt cx="2887358" cy="12864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7358" cy="1286436"/>
            </a:xfrm>
            <a:custGeom>
              <a:avLst/>
              <a:gdLst/>
              <a:ahLst/>
              <a:cxnLst/>
              <a:rect l="l" t="t" r="r" b="b"/>
              <a:pathLst>
                <a:path w="2887358" h="1286436">
                  <a:moveTo>
                    <a:pt x="0" y="0"/>
                  </a:moveTo>
                  <a:lnTo>
                    <a:pt x="2887358" y="0"/>
                  </a:lnTo>
                  <a:lnTo>
                    <a:pt x="2887358" y="1286436"/>
                  </a:lnTo>
                  <a:lnTo>
                    <a:pt x="0" y="1286436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87358" cy="1324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17565" y="7871768"/>
            <a:ext cx="7150191" cy="1551812"/>
          </a:xfrm>
          <a:custGeom>
            <a:avLst/>
            <a:gdLst/>
            <a:ahLst/>
            <a:cxnLst/>
            <a:rect l="l" t="t" r="r" b="b"/>
            <a:pathLst>
              <a:path w="7150191" h="1551812">
                <a:moveTo>
                  <a:pt x="0" y="0"/>
                </a:moveTo>
                <a:lnTo>
                  <a:pt x="7150191" y="0"/>
                </a:lnTo>
                <a:lnTo>
                  <a:pt x="7150191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22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53891" y="2240060"/>
            <a:ext cx="5163005" cy="5150098"/>
          </a:xfrm>
          <a:custGeom>
            <a:avLst/>
            <a:gdLst/>
            <a:ahLst/>
            <a:cxnLst/>
            <a:rect l="l" t="t" r="r" b="b"/>
            <a:pathLst>
              <a:path w="5163005" h="5150098">
                <a:moveTo>
                  <a:pt x="0" y="0"/>
                </a:moveTo>
                <a:lnTo>
                  <a:pt x="5163005" y="0"/>
                </a:lnTo>
                <a:lnTo>
                  <a:pt x="5163005" y="5150098"/>
                </a:lnTo>
                <a:lnTo>
                  <a:pt x="0" y="5150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42054" y="3366900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GRADE NINE SCIENCE</a:t>
            </a:r>
            <a:endParaRPr lang="en-US" sz="45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57423" y="4090800"/>
            <a:ext cx="9775511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CURRENT FLOW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1179370" y="1792865"/>
            <a:ext cx="12775323" cy="6701270"/>
            <a:chOff x="0" y="0"/>
            <a:chExt cx="2887358" cy="15145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7358" cy="1514558"/>
            </a:xfrm>
            <a:custGeom>
              <a:avLst/>
              <a:gdLst/>
              <a:ahLst/>
              <a:cxnLst/>
              <a:rect l="l" t="t" r="r" b="b"/>
              <a:pathLst>
                <a:path w="2887358" h="1514558">
                  <a:moveTo>
                    <a:pt x="0" y="0"/>
                  </a:moveTo>
                  <a:lnTo>
                    <a:pt x="2887358" y="0"/>
                  </a:lnTo>
                  <a:lnTo>
                    <a:pt x="2887358" y="1514558"/>
                  </a:lnTo>
                  <a:lnTo>
                    <a:pt x="0" y="1514558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87358" cy="1552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569347" y="2297535"/>
            <a:ext cx="12775323" cy="5691930"/>
            <a:chOff x="0" y="0"/>
            <a:chExt cx="2887358" cy="12864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7358" cy="1286436"/>
            </a:xfrm>
            <a:custGeom>
              <a:avLst/>
              <a:gdLst/>
              <a:ahLst/>
              <a:cxnLst/>
              <a:rect l="l" t="t" r="r" b="b"/>
              <a:pathLst>
                <a:path w="2887358" h="1286436">
                  <a:moveTo>
                    <a:pt x="0" y="0"/>
                  </a:moveTo>
                  <a:lnTo>
                    <a:pt x="2887358" y="0"/>
                  </a:lnTo>
                  <a:lnTo>
                    <a:pt x="2887358" y="1286436"/>
                  </a:lnTo>
                  <a:lnTo>
                    <a:pt x="0" y="1286436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87358" cy="1324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17565" y="7871768"/>
            <a:ext cx="7150191" cy="1551812"/>
          </a:xfrm>
          <a:custGeom>
            <a:avLst/>
            <a:gdLst/>
            <a:ahLst/>
            <a:cxnLst/>
            <a:rect l="l" t="t" r="r" b="b"/>
            <a:pathLst>
              <a:path w="7150191" h="1551812">
                <a:moveTo>
                  <a:pt x="0" y="0"/>
                </a:moveTo>
                <a:lnTo>
                  <a:pt x="7150191" y="0"/>
                </a:lnTo>
                <a:lnTo>
                  <a:pt x="7150191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22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53891" y="2240060"/>
            <a:ext cx="5163005" cy="5150098"/>
          </a:xfrm>
          <a:custGeom>
            <a:avLst/>
            <a:gdLst/>
            <a:ahLst/>
            <a:cxnLst/>
            <a:rect l="l" t="t" r="r" b="b"/>
            <a:pathLst>
              <a:path w="5163005" h="5150098">
                <a:moveTo>
                  <a:pt x="0" y="0"/>
                </a:moveTo>
                <a:lnTo>
                  <a:pt x="5163005" y="0"/>
                </a:lnTo>
                <a:lnTo>
                  <a:pt x="5163005" y="5150098"/>
                </a:lnTo>
                <a:lnTo>
                  <a:pt x="0" y="5150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06696" y="2828511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GRADE NINE SCIENCE</a:t>
            </a:r>
            <a:endParaRPr lang="en-US" sz="45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6696" y="5144328"/>
            <a:ext cx="9775511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CURRENT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6696" y="6663359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How materials change and react</a:t>
            </a:r>
            <a:endParaRPr lang="en-US" sz="4500">
              <a:solidFill>
                <a:srgbClr val="FFFFFF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06696" y="3552411"/>
            <a:ext cx="9775511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ELECTRICITY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633513" y="160035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16038" y="1466752"/>
            <a:ext cx="13655923" cy="136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LESSON OBJECTIVES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16038" y="3022500"/>
            <a:ext cx="13655923" cy="63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At the end of the lesson,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student should be able to: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276" y="5930102"/>
            <a:ext cx="416330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Current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99499" y="5930102"/>
            <a:ext cx="416330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Potential Difference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1638" y="5930102"/>
            <a:ext cx="4163306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Resistance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063285" y="4326439"/>
            <a:ext cx="1082010" cy="10820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6584069" y="4384322"/>
            <a:ext cx="1082010" cy="10820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grpSp>
        <p:nvGrpSpPr>
          <p:cNvPr id="19" name="Group 19"/>
          <p:cNvGrpSpPr/>
          <p:nvPr/>
        </p:nvGrpSpPr>
        <p:grpSpPr>
          <a:xfrm rot="0">
            <a:off x="9997182" y="4362317"/>
            <a:ext cx="1082010" cy="10820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294474" y="4422903"/>
            <a:ext cx="619632" cy="77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1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94059" y="4387026"/>
            <a:ext cx="862029" cy="77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2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22144" y="4443045"/>
            <a:ext cx="832087" cy="7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3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13711993" y="4384322"/>
            <a:ext cx="1082010" cy="10820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3836954" y="4443045"/>
            <a:ext cx="832087" cy="7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4</a:t>
            </a:r>
            <a:endParaRPr lang="en-US" sz="40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171345" y="5812296"/>
            <a:ext cx="4163306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Ohm’s 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Law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83791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1033794" y="1227616"/>
            <a:ext cx="17577970" cy="8520405"/>
            <a:chOff x="0" y="0"/>
            <a:chExt cx="3972808" cy="19257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808" cy="1925702"/>
            </a:xfrm>
            <a:custGeom>
              <a:avLst/>
              <a:gdLst/>
              <a:ahLst/>
              <a:cxnLst/>
              <a:rect l="l" t="t" r="r" b="b"/>
              <a:pathLst>
                <a:path w="3972808" h="1925702">
                  <a:moveTo>
                    <a:pt x="0" y="0"/>
                  </a:moveTo>
                  <a:lnTo>
                    <a:pt x="3972808" y="0"/>
                  </a:lnTo>
                  <a:lnTo>
                    <a:pt x="3972808" y="1925702"/>
                  </a:lnTo>
                  <a:lnTo>
                    <a:pt x="0" y="1925702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72808" cy="1963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82099" y="424121"/>
            <a:ext cx="14076258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2 TYPES OF CURRENT FLOW</a:t>
            </a:r>
            <a:endParaRPr lang="en-US" sz="9000" u="sng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6374" y="3363904"/>
            <a:ext cx="15618653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Direct Current (DC)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-is the c urrent that flows in one direction, from high (positive) to low (negative) potential.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คือกระแสที่ไหลไปในทิศทางเดียวจากศักย์สูง (บวก) ไปยังศักย์ต่ำ (ลบ)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406374" y="5449719"/>
            <a:ext cx="15618653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Alternating Current (AC)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- is the current in which the direction of the flow of electrons switches back and forth at regular intervals or cycle. (คือกระแสซึ่งทิศทางการไหลของอิเล็กตรอนสลับไปมาเป็นระยะหรือเป็นรอบเท่าๆ กัน)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83791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1033794" y="1227616"/>
            <a:ext cx="17577970" cy="8520405"/>
            <a:chOff x="0" y="0"/>
            <a:chExt cx="3972808" cy="19257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808" cy="1925702"/>
            </a:xfrm>
            <a:custGeom>
              <a:avLst/>
              <a:gdLst/>
              <a:ahLst/>
              <a:cxnLst/>
              <a:rect l="l" t="t" r="r" b="b"/>
              <a:pathLst>
                <a:path w="3972808" h="1925702">
                  <a:moveTo>
                    <a:pt x="0" y="0"/>
                  </a:moveTo>
                  <a:lnTo>
                    <a:pt x="3972808" y="0"/>
                  </a:lnTo>
                  <a:lnTo>
                    <a:pt x="3972808" y="1925702"/>
                  </a:lnTo>
                  <a:lnTo>
                    <a:pt x="0" y="1925702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72808" cy="1963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82099" y="424121"/>
            <a:ext cx="18872614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 POTENTIAL DIFFERENCE</a:t>
            </a:r>
            <a:endParaRPr lang="en-US" sz="9000" u="sng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4882" y="3493098"/>
            <a:ext cx="15618653" cy="963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An electric potential difference is the difference in energy between the final and the initial location when work is done on a charge to change its energy.</a:t>
            </a:r>
            <a:endParaRPr lang="en-US" sz="4000" b="1">
              <a:solidFill>
                <a:srgbClr val="E0D7C9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ความต่างศักย์ไฟฟ้าคือความต่างของพลังงานระหว่างตำแหน่งสุดท้ายและตำแหน่งเริ่มต้นเมื่อมีการทำงานกับประจุเพื่อเปลี่ยนพลังงานของมัน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The greater the difference in energy is, the greater the potential difference.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ยิ่งความแตกต่างของพลังงานมากขึ้นเท่าใด 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ความแตกต่างศักย์ก็จะมากขึ้นเท่านั้น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1179370" y="1792865"/>
            <a:ext cx="12775323" cy="6701270"/>
            <a:chOff x="0" y="0"/>
            <a:chExt cx="2887358" cy="15145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7358" cy="1514558"/>
            </a:xfrm>
            <a:custGeom>
              <a:avLst/>
              <a:gdLst/>
              <a:ahLst/>
              <a:cxnLst/>
              <a:rect l="l" t="t" r="r" b="b"/>
              <a:pathLst>
                <a:path w="2887358" h="1514558">
                  <a:moveTo>
                    <a:pt x="0" y="0"/>
                  </a:moveTo>
                  <a:lnTo>
                    <a:pt x="2887358" y="0"/>
                  </a:lnTo>
                  <a:lnTo>
                    <a:pt x="2887358" y="1514558"/>
                  </a:lnTo>
                  <a:lnTo>
                    <a:pt x="0" y="1514558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87358" cy="1552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569347" y="2297535"/>
            <a:ext cx="12775323" cy="5691930"/>
            <a:chOff x="0" y="0"/>
            <a:chExt cx="2887358" cy="12864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7358" cy="1286436"/>
            </a:xfrm>
            <a:custGeom>
              <a:avLst/>
              <a:gdLst/>
              <a:ahLst/>
              <a:cxnLst/>
              <a:rect l="l" t="t" r="r" b="b"/>
              <a:pathLst>
                <a:path w="2887358" h="1286436">
                  <a:moveTo>
                    <a:pt x="0" y="0"/>
                  </a:moveTo>
                  <a:lnTo>
                    <a:pt x="2887358" y="0"/>
                  </a:lnTo>
                  <a:lnTo>
                    <a:pt x="2887358" y="1286436"/>
                  </a:lnTo>
                  <a:lnTo>
                    <a:pt x="0" y="1286436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87358" cy="1324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17565" y="7871768"/>
            <a:ext cx="7150191" cy="1551812"/>
          </a:xfrm>
          <a:custGeom>
            <a:avLst/>
            <a:gdLst/>
            <a:ahLst/>
            <a:cxnLst/>
            <a:rect l="l" t="t" r="r" b="b"/>
            <a:pathLst>
              <a:path w="7150191" h="1551812">
                <a:moveTo>
                  <a:pt x="0" y="0"/>
                </a:moveTo>
                <a:lnTo>
                  <a:pt x="7150191" y="0"/>
                </a:lnTo>
                <a:lnTo>
                  <a:pt x="7150191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22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53891" y="2240060"/>
            <a:ext cx="5163005" cy="5150098"/>
          </a:xfrm>
          <a:custGeom>
            <a:avLst/>
            <a:gdLst/>
            <a:ahLst/>
            <a:cxnLst/>
            <a:rect l="l" t="t" r="r" b="b"/>
            <a:pathLst>
              <a:path w="5163005" h="5150098">
                <a:moveTo>
                  <a:pt x="0" y="0"/>
                </a:moveTo>
                <a:lnTo>
                  <a:pt x="5163005" y="0"/>
                </a:lnTo>
                <a:lnTo>
                  <a:pt x="5163005" y="5150098"/>
                </a:lnTo>
                <a:lnTo>
                  <a:pt x="0" y="5150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06696" y="2828511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GRADE NINE SCIENCE</a:t>
            </a:r>
            <a:endParaRPr lang="en-US" sz="45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6696" y="5144328"/>
            <a:ext cx="9775511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CURRENT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6696" y="6663359"/>
            <a:ext cx="977551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How materials change and react</a:t>
            </a:r>
            <a:endParaRPr lang="en-US" sz="4500">
              <a:solidFill>
                <a:srgbClr val="FFFFFF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06696" y="3552411"/>
            <a:ext cx="9775511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ELECTRICITY</a:t>
            </a:r>
            <a:endParaRPr lang="en-US" sz="105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83791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1033794" y="1227616"/>
            <a:ext cx="17577970" cy="8520405"/>
            <a:chOff x="0" y="0"/>
            <a:chExt cx="3972808" cy="19257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808" cy="1925702"/>
            </a:xfrm>
            <a:custGeom>
              <a:avLst/>
              <a:gdLst/>
              <a:ahLst/>
              <a:cxnLst/>
              <a:rect l="l" t="t" r="r" b="b"/>
              <a:pathLst>
                <a:path w="3972808" h="1925702">
                  <a:moveTo>
                    <a:pt x="0" y="0"/>
                  </a:moveTo>
                  <a:lnTo>
                    <a:pt x="3972808" y="0"/>
                  </a:lnTo>
                  <a:lnTo>
                    <a:pt x="3972808" y="1925702"/>
                  </a:lnTo>
                  <a:lnTo>
                    <a:pt x="0" y="1925702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72808" cy="1963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82099" y="424121"/>
            <a:ext cx="18872614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 RESISTANCE</a:t>
            </a:r>
            <a:endParaRPr lang="en-US" sz="9000" u="sng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53479" y="2039657"/>
            <a:ext cx="15605821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resistance is the degree to which a substance or material resists the current that flows through it.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ความต้านทานไฟฟ้าคือระดับที่สารหรือวัสดุต้านทานกระแสไฟฟ้าที่ไหลผ่าน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1653479" y="4081531"/>
            <a:ext cx="14879100" cy="643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The rate of current flow is affected by the following: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อัตราการไหลของกระแสไฟฟ้าได้รับผลกระทบจากสิ่งต่อไปนี้: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560"/>
              </a:lnSpc>
            </a:pPr>
          </a:p>
          <a:p>
            <a:pPr algn="just">
              <a:lnSpc>
                <a:spcPts val="4560"/>
              </a:lnSpc>
            </a:pPr>
            <a:r>
              <a:rPr lang="en-US" sz="38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1. Material used to make conductors. (วัสดุที่นำมาใช้ทำตัวนำไฟฟ้า)</a:t>
            </a:r>
            <a:endParaRPr lang="en-US" sz="38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560"/>
              </a:lnSpc>
            </a:pPr>
            <a:r>
              <a:rPr lang="en-US" sz="38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2. The longer conductor (ตัวนำที่ยาวขึ้น)</a:t>
            </a:r>
            <a:endParaRPr lang="en-US" sz="38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560"/>
              </a:lnSpc>
            </a:pPr>
            <a:r>
              <a:rPr lang="en-US" sz="38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3. Wider cross-sectional area (พื้นที่หน้าตัดกว้างขึ้น)</a:t>
            </a:r>
            <a:endParaRPr lang="en-US" sz="38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560"/>
              </a:lnSpc>
            </a:pPr>
            <a:r>
              <a:rPr lang="en-US" sz="38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4. Conductors made of pure metals and alloys increases with temperature. (ตัวนำที่ทำจากโลหะบริสุทธิ์และโลหะผสมจะเพิ่มขึ้นตามอุณหภูมิ)</a:t>
            </a:r>
            <a:endParaRPr lang="en-US" sz="38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1117672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068775" y="-198596"/>
            <a:ext cx="12483010" cy="10485596"/>
          </a:xfrm>
          <a:custGeom>
            <a:avLst/>
            <a:gdLst/>
            <a:ahLst/>
            <a:cxnLst/>
            <a:rect l="l" t="t" r="r" b="b"/>
            <a:pathLst>
              <a:path w="12483010" h="10485596">
                <a:moveTo>
                  <a:pt x="0" y="0"/>
                </a:moveTo>
                <a:lnTo>
                  <a:pt x="12483010" y="0"/>
                </a:lnTo>
                <a:lnTo>
                  <a:pt x="12483010" y="10485596"/>
                </a:lnTo>
                <a:lnTo>
                  <a:pt x="0" y="1048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3"/>
            </a:stretch>
          </a:blipFill>
        </p:spPr>
      </p:sp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739902" y="807595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0" y="2845220"/>
            <a:ext cx="1218992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GIVE EXAMPLE: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68889" y="4679029"/>
            <a:ext cx="1023229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DIRECT CURRENT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25821" y="5586151"/>
            <a:ext cx="1171842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ALTERNATING CURRENT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37336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98657" y="1882223"/>
            <a:ext cx="5193584" cy="6522554"/>
          </a:xfrm>
          <a:custGeom>
            <a:avLst/>
            <a:gdLst/>
            <a:ahLst/>
            <a:cxnLst/>
            <a:rect l="l" t="t" r="r" b="b"/>
            <a:pathLst>
              <a:path w="5193584" h="6522554">
                <a:moveTo>
                  <a:pt x="0" y="0"/>
                </a:moveTo>
                <a:lnTo>
                  <a:pt x="5193584" y="0"/>
                </a:lnTo>
                <a:lnTo>
                  <a:pt x="5193584" y="6522554"/>
                </a:lnTo>
                <a:lnTo>
                  <a:pt x="0" y="6522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80255" y="4951528"/>
            <a:ext cx="6370867" cy="3058016"/>
          </a:xfrm>
          <a:custGeom>
            <a:avLst/>
            <a:gdLst/>
            <a:ahLst/>
            <a:cxnLst/>
            <a:rect l="l" t="t" r="r" b="b"/>
            <a:pathLst>
              <a:path w="6370867" h="3058016">
                <a:moveTo>
                  <a:pt x="0" y="0"/>
                </a:moveTo>
                <a:lnTo>
                  <a:pt x="6370867" y="0"/>
                </a:lnTo>
                <a:lnTo>
                  <a:pt x="6370867" y="3058017"/>
                </a:lnTo>
                <a:lnTo>
                  <a:pt x="0" y="30580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40462" y="1882223"/>
            <a:ext cx="7403411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AMMETER (A)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49632" y="3493823"/>
            <a:ext cx="905496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it is a measuring tool to get the circuit current in Amperes (A)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37336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063937" y="5036251"/>
            <a:ext cx="6500763" cy="3219814"/>
          </a:xfrm>
          <a:custGeom>
            <a:avLst/>
            <a:gdLst/>
            <a:ahLst/>
            <a:cxnLst/>
            <a:rect l="l" t="t" r="r" b="b"/>
            <a:pathLst>
              <a:path w="6500763" h="3219814">
                <a:moveTo>
                  <a:pt x="0" y="0"/>
                </a:moveTo>
                <a:lnTo>
                  <a:pt x="6500763" y="0"/>
                </a:lnTo>
                <a:lnTo>
                  <a:pt x="6500763" y="3219813"/>
                </a:lnTo>
                <a:lnTo>
                  <a:pt x="0" y="3219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81269" y="3215295"/>
            <a:ext cx="4258525" cy="4114800"/>
          </a:xfrm>
          <a:custGeom>
            <a:avLst/>
            <a:gdLst/>
            <a:ahLst/>
            <a:cxnLst/>
            <a:rect l="l" t="t" r="r" b="b"/>
            <a:pathLst>
              <a:path w="4258525" h="4114800">
                <a:moveTo>
                  <a:pt x="0" y="0"/>
                </a:moveTo>
                <a:lnTo>
                  <a:pt x="4258525" y="0"/>
                </a:lnTo>
                <a:lnTo>
                  <a:pt x="42585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40462" y="1882223"/>
            <a:ext cx="9906560" cy="11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VOLTMETER (V)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86837" y="3411649"/>
            <a:ext cx="905496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it is a measuring tool to get the circuit current in Amperes (A)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37336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98657" y="1882223"/>
            <a:ext cx="5193584" cy="6522554"/>
          </a:xfrm>
          <a:custGeom>
            <a:avLst/>
            <a:gdLst/>
            <a:ahLst/>
            <a:cxnLst/>
            <a:rect l="l" t="t" r="r" b="b"/>
            <a:pathLst>
              <a:path w="5193584" h="6522554">
                <a:moveTo>
                  <a:pt x="0" y="0"/>
                </a:moveTo>
                <a:lnTo>
                  <a:pt x="5193584" y="0"/>
                </a:lnTo>
                <a:lnTo>
                  <a:pt x="5193584" y="6522554"/>
                </a:lnTo>
                <a:lnTo>
                  <a:pt x="0" y="6522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80255" y="4951528"/>
            <a:ext cx="6370867" cy="3058016"/>
          </a:xfrm>
          <a:custGeom>
            <a:avLst/>
            <a:gdLst/>
            <a:ahLst/>
            <a:cxnLst/>
            <a:rect l="l" t="t" r="r" b="b"/>
            <a:pathLst>
              <a:path w="6370867" h="3058016">
                <a:moveTo>
                  <a:pt x="0" y="0"/>
                </a:moveTo>
                <a:lnTo>
                  <a:pt x="6370867" y="0"/>
                </a:lnTo>
                <a:lnTo>
                  <a:pt x="6370867" y="3058017"/>
                </a:lnTo>
                <a:lnTo>
                  <a:pt x="0" y="30580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40462" y="1882223"/>
            <a:ext cx="7403411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AMMETER (A)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49632" y="3493823"/>
            <a:ext cx="905496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it is a measuring tool to get the circuit current in Amperes (A)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37336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9949" y="3962326"/>
            <a:ext cx="15365039" cy="23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REFER TO THE SYMBOLS ON THE PAPER GIVEN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699139" y="1131983"/>
            <a:ext cx="19169424" cy="8142005"/>
            <a:chOff x="0" y="0"/>
            <a:chExt cx="4332493" cy="18401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32493" cy="1840180"/>
            </a:xfrm>
            <a:custGeom>
              <a:avLst/>
              <a:gdLst/>
              <a:ahLst/>
              <a:cxnLst/>
              <a:rect l="l" t="t" r="r" b="b"/>
              <a:pathLst>
                <a:path w="4332493" h="1840180">
                  <a:moveTo>
                    <a:pt x="0" y="0"/>
                  </a:moveTo>
                  <a:lnTo>
                    <a:pt x="4332493" y="0"/>
                  </a:lnTo>
                  <a:lnTo>
                    <a:pt x="4332493" y="1840180"/>
                  </a:lnTo>
                  <a:lnTo>
                    <a:pt x="0" y="1840180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32493" cy="1878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7311" y="2596516"/>
            <a:ext cx="16973377" cy="423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The potential difference between two locations on a circuit is equivalent to the product of the current between those two locations and the total resistance of all electrical devices present between those two locations.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[ความต่างศักย์ระหว่างสองตำแหน่งบนวงจรจะเท่ากับผลคูณของกระแสไฟฟ้าระหว่างสองตำแหน่งนั้นและความต้านทานรวมของอุปกรณ์ไฟฟ้าทั้งหมดที่อยู่ระหว่างสองตำแหน่งนั้น]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269215" y="6987541"/>
            <a:ext cx="9749571" cy="3016683"/>
          </a:xfrm>
          <a:custGeom>
            <a:avLst/>
            <a:gdLst/>
            <a:ahLst/>
            <a:cxnLst/>
            <a:rect l="l" t="t" r="r" b="b"/>
            <a:pathLst>
              <a:path w="9749571" h="3016683">
                <a:moveTo>
                  <a:pt x="0" y="0"/>
                </a:moveTo>
                <a:lnTo>
                  <a:pt x="9749570" y="0"/>
                </a:lnTo>
                <a:lnTo>
                  <a:pt x="9749570" y="3016683"/>
                </a:lnTo>
                <a:lnTo>
                  <a:pt x="0" y="3016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3980887" y="424121"/>
            <a:ext cx="15365039" cy="11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1.4 Ohm’s Law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76951" y="1717395"/>
            <a:ext cx="978917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Georg Simon Ohm [ German Physicist]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699139" y="1131983"/>
            <a:ext cx="19169424" cy="8142005"/>
            <a:chOff x="0" y="0"/>
            <a:chExt cx="4332493" cy="18401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32493" cy="1840180"/>
            </a:xfrm>
            <a:custGeom>
              <a:avLst/>
              <a:gdLst/>
              <a:ahLst/>
              <a:cxnLst/>
              <a:rect l="l" t="t" r="r" b="b"/>
              <a:pathLst>
                <a:path w="4332493" h="1840180">
                  <a:moveTo>
                    <a:pt x="0" y="0"/>
                  </a:moveTo>
                  <a:lnTo>
                    <a:pt x="4332493" y="0"/>
                  </a:lnTo>
                  <a:lnTo>
                    <a:pt x="4332493" y="1840180"/>
                  </a:lnTo>
                  <a:lnTo>
                    <a:pt x="0" y="1840180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32493" cy="1878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269215" y="2116463"/>
            <a:ext cx="9749571" cy="3016683"/>
          </a:xfrm>
          <a:custGeom>
            <a:avLst/>
            <a:gdLst/>
            <a:ahLst/>
            <a:cxnLst/>
            <a:rect l="l" t="t" r="r" b="b"/>
            <a:pathLst>
              <a:path w="9749571" h="3016683">
                <a:moveTo>
                  <a:pt x="0" y="0"/>
                </a:moveTo>
                <a:lnTo>
                  <a:pt x="9749570" y="0"/>
                </a:lnTo>
                <a:lnTo>
                  <a:pt x="9749570" y="3016684"/>
                </a:lnTo>
                <a:lnTo>
                  <a:pt x="0" y="3016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12176" y="5358078"/>
            <a:ext cx="11301259" cy="4124960"/>
          </a:xfrm>
          <a:custGeom>
            <a:avLst/>
            <a:gdLst/>
            <a:ahLst/>
            <a:cxnLst/>
            <a:rect l="l" t="t" r="r" b="b"/>
            <a:pathLst>
              <a:path w="11301259" h="4124960">
                <a:moveTo>
                  <a:pt x="0" y="0"/>
                </a:moveTo>
                <a:lnTo>
                  <a:pt x="11301259" y="0"/>
                </a:lnTo>
                <a:lnTo>
                  <a:pt x="11301259" y="4124960"/>
                </a:lnTo>
                <a:lnTo>
                  <a:pt x="0" y="412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3980887" y="424121"/>
            <a:ext cx="15365039" cy="11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7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1.4 Ohm’s Law</a:t>
            </a:r>
            <a:endParaRPr lang="en-US" sz="77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673284" y="3160230"/>
            <a:ext cx="16941432" cy="3966541"/>
            <a:chOff x="0" y="0"/>
            <a:chExt cx="3828943" cy="896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28943" cy="896480"/>
            </a:xfrm>
            <a:custGeom>
              <a:avLst/>
              <a:gdLst/>
              <a:ahLst/>
              <a:cxnLst/>
              <a:rect l="l" t="t" r="r" b="b"/>
              <a:pathLst>
                <a:path w="3828943" h="896480">
                  <a:moveTo>
                    <a:pt x="0" y="0"/>
                  </a:moveTo>
                  <a:lnTo>
                    <a:pt x="3828943" y="0"/>
                  </a:lnTo>
                  <a:lnTo>
                    <a:pt x="3828943" y="896480"/>
                  </a:lnTo>
                  <a:lnTo>
                    <a:pt x="0" y="896480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28943" cy="934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818989" y="3277144"/>
            <a:ext cx="16650022" cy="3732712"/>
            <a:chOff x="0" y="0"/>
            <a:chExt cx="3763081" cy="843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63082" cy="843633"/>
            </a:xfrm>
            <a:custGeom>
              <a:avLst/>
              <a:gdLst/>
              <a:ahLst/>
              <a:cxnLst/>
              <a:rect l="l" t="t" r="r" b="b"/>
              <a:pathLst>
                <a:path w="3763082" h="843633">
                  <a:moveTo>
                    <a:pt x="0" y="0"/>
                  </a:moveTo>
                  <a:lnTo>
                    <a:pt x="3763082" y="0"/>
                  </a:lnTo>
                  <a:lnTo>
                    <a:pt x="3763082" y="843633"/>
                  </a:lnTo>
                  <a:lnTo>
                    <a:pt x="0" y="84363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63081" cy="881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4460185"/>
            <a:ext cx="1623060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 CIRCUITS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633513" y="160035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16038" y="1466752"/>
            <a:ext cx="13655923" cy="136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LESSON OBJECTIVES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16038" y="3022500"/>
            <a:ext cx="13655923" cy="63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At the end of the lesson,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student should be able to: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276" y="5930102"/>
            <a:ext cx="416330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Current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99499" y="5930102"/>
            <a:ext cx="4163306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Potential Difference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1638" y="5930102"/>
            <a:ext cx="4163306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Resistance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063285" y="4326439"/>
            <a:ext cx="1082010" cy="10820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6584069" y="4384322"/>
            <a:ext cx="1082010" cy="10820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grpSp>
        <p:nvGrpSpPr>
          <p:cNvPr id="19" name="Group 19"/>
          <p:cNvGrpSpPr/>
          <p:nvPr/>
        </p:nvGrpSpPr>
        <p:grpSpPr>
          <a:xfrm rot="0">
            <a:off x="9997182" y="4362317"/>
            <a:ext cx="1082010" cy="10820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294474" y="4422903"/>
            <a:ext cx="619632" cy="77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1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94059" y="4387026"/>
            <a:ext cx="862029" cy="77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2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22144" y="4443045"/>
            <a:ext cx="832087" cy="7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 u="none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3</a:t>
            </a:r>
            <a:endParaRPr lang="en-US" sz="4000" b="1" u="none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13711993" y="4384322"/>
            <a:ext cx="1082010" cy="10820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31A3A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3836954" y="4443045"/>
            <a:ext cx="832087" cy="7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280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4</a:t>
            </a:r>
            <a:endParaRPr lang="en-US" sz="4000" b="1">
              <a:solidFill>
                <a:srgbClr val="FFFFFF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171345" y="5812296"/>
            <a:ext cx="4163306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Ohm’s 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Law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673284" y="3160230"/>
            <a:ext cx="16941432" cy="3966541"/>
            <a:chOff x="0" y="0"/>
            <a:chExt cx="3828943" cy="896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28943" cy="896480"/>
            </a:xfrm>
            <a:custGeom>
              <a:avLst/>
              <a:gdLst/>
              <a:ahLst/>
              <a:cxnLst/>
              <a:rect l="l" t="t" r="r" b="b"/>
              <a:pathLst>
                <a:path w="3828943" h="896480">
                  <a:moveTo>
                    <a:pt x="0" y="0"/>
                  </a:moveTo>
                  <a:lnTo>
                    <a:pt x="3828943" y="0"/>
                  </a:lnTo>
                  <a:lnTo>
                    <a:pt x="3828943" y="896480"/>
                  </a:lnTo>
                  <a:lnTo>
                    <a:pt x="0" y="896480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28943" cy="934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818989" y="3277144"/>
            <a:ext cx="16650022" cy="3732712"/>
            <a:chOff x="0" y="0"/>
            <a:chExt cx="3763081" cy="843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63082" cy="843633"/>
            </a:xfrm>
            <a:custGeom>
              <a:avLst/>
              <a:gdLst/>
              <a:ahLst/>
              <a:cxnLst/>
              <a:rect l="l" t="t" r="r" b="b"/>
              <a:pathLst>
                <a:path w="3763082" h="843633">
                  <a:moveTo>
                    <a:pt x="0" y="0"/>
                  </a:moveTo>
                  <a:lnTo>
                    <a:pt x="3763082" y="0"/>
                  </a:lnTo>
                  <a:lnTo>
                    <a:pt x="3763082" y="843633"/>
                  </a:lnTo>
                  <a:lnTo>
                    <a:pt x="0" y="84363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63081" cy="881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858879" y="3560114"/>
            <a:ext cx="5417793" cy="5278454"/>
          </a:xfrm>
          <a:custGeom>
            <a:avLst/>
            <a:gdLst/>
            <a:ahLst/>
            <a:cxnLst/>
            <a:rect l="l" t="t" r="r" b="b"/>
            <a:pathLst>
              <a:path w="5417793" h="5278454">
                <a:moveTo>
                  <a:pt x="0" y="0"/>
                </a:moveTo>
                <a:lnTo>
                  <a:pt x="5417793" y="0"/>
                </a:lnTo>
                <a:lnTo>
                  <a:pt x="5417793" y="5278455"/>
                </a:lnTo>
                <a:lnTo>
                  <a:pt x="0" y="5278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93" b="-23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54744" y="3560114"/>
            <a:ext cx="6192033" cy="5278454"/>
          </a:xfrm>
          <a:custGeom>
            <a:avLst/>
            <a:gdLst/>
            <a:ahLst/>
            <a:cxnLst/>
            <a:rect l="l" t="t" r="r" b="b"/>
            <a:pathLst>
              <a:path w="6192033" h="5278454">
                <a:moveTo>
                  <a:pt x="0" y="0"/>
                </a:moveTo>
                <a:lnTo>
                  <a:pt x="6192033" y="0"/>
                </a:lnTo>
                <a:lnTo>
                  <a:pt x="6192033" y="5278455"/>
                </a:lnTo>
                <a:lnTo>
                  <a:pt x="0" y="5278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1273879" y="1749696"/>
            <a:ext cx="1623060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ELECTRIC CIRCUITS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2262867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40041">
            <a:off x="673284" y="3160230"/>
            <a:ext cx="16941432" cy="3966541"/>
            <a:chOff x="0" y="0"/>
            <a:chExt cx="3828943" cy="896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28943" cy="896480"/>
            </a:xfrm>
            <a:custGeom>
              <a:avLst/>
              <a:gdLst/>
              <a:ahLst/>
              <a:cxnLst/>
              <a:rect l="l" t="t" r="r" b="b"/>
              <a:pathLst>
                <a:path w="3828943" h="896480">
                  <a:moveTo>
                    <a:pt x="0" y="0"/>
                  </a:moveTo>
                  <a:lnTo>
                    <a:pt x="3828943" y="0"/>
                  </a:lnTo>
                  <a:lnTo>
                    <a:pt x="3828943" y="896480"/>
                  </a:lnTo>
                  <a:lnTo>
                    <a:pt x="0" y="896480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28943" cy="934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239655">
            <a:off x="818989" y="3277144"/>
            <a:ext cx="16650022" cy="3732712"/>
            <a:chOff x="0" y="0"/>
            <a:chExt cx="3763081" cy="843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63082" cy="843633"/>
            </a:xfrm>
            <a:custGeom>
              <a:avLst/>
              <a:gdLst/>
              <a:ahLst/>
              <a:cxnLst/>
              <a:rect l="l" t="t" r="r" b="b"/>
              <a:pathLst>
                <a:path w="3763082" h="843633">
                  <a:moveTo>
                    <a:pt x="0" y="0"/>
                  </a:moveTo>
                  <a:lnTo>
                    <a:pt x="3763082" y="0"/>
                  </a:lnTo>
                  <a:lnTo>
                    <a:pt x="3763082" y="843633"/>
                  </a:lnTo>
                  <a:lnTo>
                    <a:pt x="0" y="84363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63081" cy="881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4447347"/>
            <a:ext cx="1623060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CIRCUIT CONNECTIONS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063366" y="930542"/>
            <a:ext cx="11485512" cy="8405209"/>
            <a:chOff x="0" y="0"/>
            <a:chExt cx="2595847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847" cy="1899666"/>
            </a:xfrm>
            <a:custGeom>
              <a:avLst/>
              <a:gdLst/>
              <a:ahLst/>
              <a:cxnLst/>
              <a:rect l="l" t="t" r="r" b="b"/>
              <a:pathLst>
                <a:path w="2595847" h="1899666">
                  <a:moveTo>
                    <a:pt x="0" y="0"/>
                  </a:moveTo>
                  <a:lnTo>
                    <a:pt x="2595847" y="0"/>
                  </a:lnTo>
                  <a:lnTo>
                    <a:pt x="2595847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847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272411" y="1413739"/>
            <a:ext cx="11288946" cy="7938798"/>
            <a:chOff x="0" y="0"/>
            <a:chExt cx="2551421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1421" cy="1794253"/>
            </a:xfrm>
            <a:custGeom>
              <a:avLst/>
              <a:gdLst/>
              <a:ahLst/>
              <a:cxnLst/>
              <a:rect l="l" t="t" r="r" b="b"/>
              <a:pathLst>
                <a:path w="2551421" h="1794253">
                  <a:moveTo>
                    <a:pt x="0" y="0"/>
                  </a:moveTo>
                  <a:lnTo>
                    <a:pt x="2551421" y="0"/>
                  </a:lnTo>
                  <a:lnTo>
                    <a:pt x="2551421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1421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8135" y="8130719"/>
            <a:ext cx="5297312" cy="1551812"/>
          </a:xfrm>
          <a:custGeom>
            <a:avLst/>
            <a:gdLst/>
            <a:ahLst/>
            <a:cxnLst/>
            <a:rect l="l" t="t" r="r" b="b"/>
            <a:pathLst>
              <a:path w="5297312" h="1551812">
                <a:moveTo>
                  <a:pt x="0" y="0"/>
                </a:moveTo>
                <a:lnTo>
                  <a:pt x="5297312" y="0"/>
                </a:lnTo>
                <a:lnTo>
                  <a:pt x="5297312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39" r="-6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6409" y="4984324"/>
            <a:ext cx="6264960" cy="4017406"/>
          </a:xfrm>
          <a:custGeom>
            <a:avLst/>
            <a:gdLst/>
            <a:ahLst/>
            <a:cxnLst/>
            <a:rect l="l" t="t" r="r" b="b"/>
            <a:pathLst>
              <a:path w="6264960" h="4017406">
                <a:moveTo>
                  <a:pt x="0" y="0"/>
                </a:moveTo>
                <a:lnTo>
                  <a:pt x="6264960" y="0"/>
                </a:lnTo>
                <a:lnTo>
                  <a:pt x="6264960" y="4017406"/>
                </a:lnTo>
                <a:lnTo>
                  <a:pt x="0" y="4017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521077" y="1699034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SERIES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89211" y="3244775"/>
            <a:ext cx="10570089" cy="423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In a series connection, all components are connected end to end to form one path for the current flow through. [ในการเชื่อมต่อแบบอนุกรม ส่วนประกอบทั้งหมดจะเชื่อมต่อกันแบบปลายต่อปลายเพื่อสร้างเส้นทางเดียวสำหรับการไหลของกระแสไฟฟ้าผ่าน]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063366" y="930542"/>
            <a:ext cx="11485512" cy="8405209"/>
            <a:chOff x="0" y="0"/>
            <a:chExt cx="2595847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847" cy="1899666"/>
            </a:xfrm>
            <a:custGeom>
              <a:avLst/>
              <a:gdLst/>
              <a:ahLst/>
              <a:cxnLst/>
              <a:rect l="l" t="t" r="r" b="b"/>
              <a:pathLst>
                <a:path w="2595847" h="1899666">
                  <a:moveTo>
                    <a:pt x="0" y="0"/>
                  </a:moveTo>
                  <a:lnTo>
                    <a:pt x="2595847" y="0"/>
                  </a:lnTo>
                  <a:lnTo>
                    <a:pt x="2595847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847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272411" y="1413739"/>
            <a:ext cx="11288946" cy="7938798"/>
            <a:chOff x="0" y="0"/>
            <a:chExt cx="2551421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1421" cy="1794253"/>
            </a:xfrm>
            <a:custGeom>
              <a:avLst/>
              <a:gdLst/>
              <a:ahLst/>
              <a:cxnLst/>
              <a:rect l="l" t="t" r="r" b="b"/>
              <a:pathLst>
                <a:path w="2551421" h="1794253">
                  <a:moveTo>
                    <a:pt x="0" y="0"/>
                  </a:moveTo>
                  <a:lnTo>
                    <a:pt x="2551421" y="0"/>
                  </a:lnTo>
                  <a:lnTo>
                    <a:pt x="2551421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1421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8135" y="8130719"/>
            <a:ext cx="5297312" cy="1551812"/>
          </a:xfrm>
          <a:custGeom>
            <a:avLst/>
            <a:gdLst/>
            <a:ahLst/>
            <a:cxnLst/>
            <a:rect l="l" t="t" r="r" b="b"/>
            <a:pathLst>
              <a:path w="5297312" h="1551812">
                <a:moveTo>
                  <a:pt x="0" y="0"/>
                </a:moveTo>
                <a:lnTo>
                  <a:pt x="5297312" y="0"/>
                </a:lnTo>
                <a:lnTo>
                  <a:pt x="5297312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39" r="-6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5625" y="2984507"/>
            <a:ext cx="16999645" cy="5758630"/>
          </a:xfrm>
          <a:custGeom>
            <a:avLst/>
            <a:gdLst/>
            <a:ahLst/>
            <a:cxnLst/>
            <a:rect l="l" t="t" r="r" b="b"/>
            <a:pathLst>
              <a:path w="16999645" h="5758630">
                <a:moveTo>
                  <a:pt x="0" y="0"/>
                </a:moveTo>
                <a:lnTo>
                  <a:pt x="16999646" y="0"/>
                </a:lnTo>
                <a:lnTo>
                  <a:pt x="16999646" y="5758629"/>
                </a:lnTo>
                <a:lnTo>
                  <a:pt x="0" y="5758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2813245" y="1416284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SERIES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47213" y="9058112"/>
            <a:ext cx="741208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Refer page 19 for the formula.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79683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7213" y="-603010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3"/>
                </a:lnTo>
                <a:lnTo>
                  <a:pt x="0" y="1098783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063366" y="930542"/>
            <a:ext cx="11485512" cy="8405209"/>
            <a:chOff x="0" y="0"/>
            <a:chExt cx="2595847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847" cy="1899666"/>
            </a:xfrm>
            <a:custGeom>
              <a:avLst/>
              <a:gdLst/>
              <a:ahLst/>
              <a:cxnLst/>
              <a:rect l="l" t="t" r="r" b="b"/>
              <a:pathLst>
                <a:path w="2595847" h="1899666">
                  <a:moveTo>
                    <a:pt x="0" y="0"/>
                  </a:moveTo>
                  <a:lnTo>
                    <a:pt x="2595847" y="0"/>
                  </a:lnTo>
                  <a:lnTo>
                    <a:pt x="2595847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847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272411" y="1413739"/>
            <a:ext cx="11288946" cy="7938798"/>
            <a:chOff x="0" y="0"/>
            <a:chExt cx="2551421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1421" cy="1794253"/>
            </a:xfrm>
            <a:custGeom>
              <a:avLst/>
              <a:gdLst/>
              <a:ahLst/>
              <a:cxnLst/>
              <a:rect l="l" t="t" r="r" b="b"/>
              <a:pathLst>
                <a:path w="2551421" h="1794253">
                  <a:moveTo>
                    <a:pt x="0" y="0"/>
                  </a:moveTo>
                  <a:lnTo>
                    <a:pt x="2551421" y="0"/>
                  </a:lnTo>
                  <a:lnTo>
                    <a:pt x="2551421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1421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8135" y="8130719"/>
            <a:ext cx="5297312" cy="1551812"/>
          </a:xfrm>
          <a:custGeom>
            <a:avLst/>
            <a:gdLst/>
            <a:ahLst/>
            <a:cxnLst/>
            <a:rect l="l" t="t" r="r" b="b"/>
            <a:pathLst>
              <a:path w="5297312" h="1551812">
                <a:moveTo>
                  <a:pt x="0" y="0"/>
                </a:moveTo>
                <a:lnTo>
                  <a:pt x="5297312" y="0"/>
                </a:lnTo>
                <a:lnTo>
                  <a:pt x="5297312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39" r="-6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2163" y="2836332"/>
            <a:ext cx="16643675" cy="5987997"/>
          </a:xfrm>
          <a:custGeom>
            <a:avLst/>
            <a:gdLst/>
            <a:ahLst/>
            <a:cxnLst/>
            <a:rect l="l" t="t" r="r" b="b"/>
            <a:pathLst>
              <a:path w="16643675" h="5987997">
                <a:moveTo>
                  <a:pt x="0" y="0"/>
                </a:moveTo>
                <a:lnTo>
                  <a:pt x="16643674" y="0"/>
                </a:lnTo>
                <a:lnTo>
                  <a:pt x="16643674" y="5987997"/>
                </a:lnTo>
                <a:lnTo>
                  <a:pt x="0" y="5987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1634343" y="1367836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PARALLEL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47213" y="9058112"/>
            <a:ext cx="754067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Refer page 20 for the formula.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79683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063366" y="930542"/>
            <a:ext cx="11485512" cy="8405209"/>
            <a:chOff x="0" y="0"/>
            <a:chExt cx="2595847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847" cy="1899666"/>
            </a:xfrm>
            <a:custGeom>
              <a:avLst/>
              <a:gdLst/>
              <a:ahLst/>
              <a:cxnLst/>
              <a:rect l="l" t="t" r="r" b="b"/>
              <a:pathLst>
                <a:path w="2595847" h="1899666">
                  <a:moveTo>
                    <a:pt x="0" y="0"/>
                  </a:moveTo>
                  <a:lnTo>
                    <a:pt x="2595847" y="0"/>
                  </a:lnTo>
                  <a:lnTo>
                    <a:pt x="2595847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847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272411" y="1413739"/>
            <a:ext cx="11288946" cy="7938798"/>
            <a:chOff x="0" y="0"/>
            <a:chExt cx="2551421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1421" cy="1794253"/>
            </a:xfrm>
            <a:custGeom>
              <a:avLst/>
              <a:gdLst/>
              <a:ahLst/>
              <a:cxnLst/>
              <a:rect l="l" t="t" r="r" b="b"/>
              <a:pathLst>
                <a:path w="2551421" h="1794253">
                  <a:moveTo>
                    <a:pt x="0" y="0"/>
                  </a:moveTo>
                  <a:lnTo>
                    <a:pt x="2551421" y="0"/>
                  </a:lnTo>
                  <a:lnTo>
                    <a:pt x="2551421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1421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8135" y="8130719"/>
            <a:ext cx="5297312" cy="1551812"/>
          </a:xfrm>
          <a:custGeom>
            <a:avLst/>
            <a:gdLst/>
            <a:ahLst/>
            <a:cxnLst/>
            <a:rect l="l" t="t" r="r" b="b"/>
            <a:pathLst>
              <a:path w="5297312" h="1551812">
                <a:moveTo>
                  <a:pt x="0" y="0"/>
                </a:moveTo>
                <a:lnTo>
                  <a:pt x="5297312" y="0"/>
                </a:lnTo>
                <a:lnTo>
                  <a:pt x="5297312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39" r="-6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5782" y="2718190"/>
            <a:ext cx="16873720" cy="7234607"/>
          </a:xfrm>
          <a:custGeom>
            <a:avLst/>
            <a:gdLst/>
            <a:ahLst/>
            <a:cxnLst/>
            <a:rect l="l" t="t" r="r" b="b"/>
            <a:pathLst>
              <a:path w="16873720" h="7234607">
                <a:moveTo>
                  <a:pt x="0" y="0"/>
                </a:moveTo>
                <a:lnTo>
                  <a:pt x="16873720" y="0"/>
                </a:lnTo>
                <a:lnTo>
                  <a:pt x="16873720" y="7234608"/>
                </a:lnTo>
                <a:lnTo>
                  <a:pt x="0" y="7234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1537447" y="1464732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SERIES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3896" y="545662"/>
            <a:ext cx="73841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Refer page 21 for the formula.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51774" y="1464732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COMBINATION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79683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063366" y="930542"/>
            <a:ext cx="11485512" cy="8405209"/>
            <a:chOff x="0" y="0"/>
            <a:chExt cx="2595847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847" cy="1899666"/>
            </a:xfrm>
            <a:custGeom>
              <a:avLst/>
              <a:gdLst/>
              <a:ahLst/>
              <a:cxnLst/>
              <a:rect l="l" t="t" r="r" b="b"/>
              <a:pathLst>
                <a:path w="2595847" h="1899666">
                  <a:moveTo>
                    <a:pt x="0" y="0"/>
                  </a:moveTo>
                  <a:lnTo>
                    <a:pt x="2595847" y="0"/>
                  </a:lnTo>
                  <a:lnTo>
                    <a:pt x="2595847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847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6272411" y="1413739"/>
            <a:ext cx="11288946" cy="7938798"/>
            <a:chOff x="0" y="0"/>
            <a:chExt cx="2551421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1421" cy="1794253"/>
            </a:xfrm>
            <a:custGeom>
              <a:avLst/>
              <a:gdLst/>
              <a:ahLst/>
              <a:cxnLst/>
              <a:rect l="l" t="t" r="r" b="b"/>
              <a:pathLst>
                <a:path w="2551421" h="1794253">
                  <a:moveTo>
                    <a:pt x="0" y="0"/>
                  </a:moveTo>
                  <a:lnTo>
                    <a:pt x="2551421" y="0"/>
                  </a:lnTo>
                  <a:lnTo>
                    <a:pt x="2551421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51421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8135" y="8130719"/>
            <a:ext cx="5297312" cy="1551812"/>
          </a:xfrm>
          <a:custGeom>
            <a:avLst/>
            <a:gdLst/>
            <a:ahLst/>
            <a:cxnLst/>
            <a:rect l="l" t="t" r="r" b="b"/>
            <a:pathLst>
              <a:path w="5297312" h="1551812">
                <a:moveTo>
                  <a:pt x="0" y="0"/>
                </a:moveTo>
                <a:lnTo>
                  <a:pt x="5297312" y="0"/>
                </a:lnTo>
                <a:lnTo>
                  <a:pt x="5297312" y="1551812"/>
                </a:lnTo>
                <a:lnTo>
                  <a:pt x="0" y="15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39" r="-647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9348" y="2973041"/>
            <a:ext cx="15669305" cy="7051187"/>
          </a:xfrm>
          <a:custGeom>
            <a:avLst/>
            <a:gdLst/>
            <a:ahLst/>
            <a:cxnLst/>
            <a:rect l="l" t="t" r="r" b="b"/>
            <a:pathLst>
              <a:path w="15669305" h="7051187">
                <a:moveTo>
                  <a:pt x="0" y="0"/>
                </a:moveTo>
                <a:lnTo>
                  <a:pt x="15669304" y="0"/>
                </a:lnTo>
                <a:lnTo>
                  <a:pt x="15669304" y="7051187"/>
                </a:lnTo>
                <a:lnTo>
                  <a:pt x="0" y="7051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1537447" y="1464732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PARALLEL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3896" y="545662"/>
            <a:ext cx="73841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Refer page 21 for the formula.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51774" y="1464732"/>
            <a:ext cx="1057008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COMBINATION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83791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-1529304" y="963099"/>
            <a:ext cx="17577970" cy="8520405"/>
            <a:chOff x="0" y="0"/>
            <a:chExt cx="3972808" cy="19257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2808" cy="1925702"/>
            </a:xfrm>
            <a:custGeom>
              <a:avLst/>
              <a:gdLst/>
              <a:ahLst/>
              <a:cxnLst/>
              <a:rect l="l" t="t" r="r" b="b"/>
              <a:pathLst>
                <a:path w="3972808" h="1925702">
                  <a:moveTo>
                    <a:pt x="0" y="0"/>
                  </a:moveTo>
                  <a:lnTo>
                    <a:pt x="3972808" y="0"/>
                  </a:lnTo>
                  <a:lnTo>
                    <a:pt x="3972808" y="1925702"/>
                  </a:lnTo>
                  <a:lnTo>
                    <a:pt x="0" y="1925702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72808" cy="1963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939356" y="3624052"/>
            <a:ext cx="6209988" cy="4531833"/>
          </a:xfrm>
          <a:custGeom>
            <a:avLst/>
            <a:gdLst/>
            <a:ahLst/>
            <a:cxnLst/>
            <a:rect l="l" t="t" r="r" b="b"/>
            <a:pathLst>
              <a:path w="6209988" h="4531833">
                <a:moveTo>
                  <a:pt x="0" y="0"/>
                </a:moveTo>
                <a:lnTo>
                  <a:pt x="6209988" y="0"/>
                </a:lnTo>
                <a:lnTo>
                  <a:pt x="6209988" y="4531834"/>
                </a:lnTo>
                <a:lnTo>
                  <a:pt x="0" y="45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2" r="-50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265949" y="1952415"/>
            <a:ext cx="14076258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WHAT IS ELECTRICITY?</a:t>
            </a:r>
            <a:endParaRPr lang="en-US" sz="900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374" y="4349628"/>
            <a:ext cx="96672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Electric current is the flow of electrons.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6374" y="5763931"/>
            <a:ext cx="1031737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If electrons are lost from their atom, they move freely and cause </a:t>
            </a: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electric current.</a:t>
            </a:r>
            <a:endParaRPr lang="en-US" sz="4000" b="1">
              <a:solidFill>
                <a:srgbClr val="E0D7C9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86797" y="3285915"/>
            <a:ext cx="917076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ไฟฟ้าคืออะไร?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6374" y="4885165"/>
            <a:ext cx="917076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กระแสไฟฟ้า คือ การไหลของอิเล็กตรอน.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6374" y="6964081"/>
            <a:ext cx="1031737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หากสูญเสียอิเล็กตรอนจากอะตอม อิเล็กตรอนจะเคลื่อนที่ได้อย่างอิสระและก่อให้เกิดกระแสไฟฟ้า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1117672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-386009" y="0"/>
            <a:ext cx="18674009" cy="12802863"/>
          </a:xfrm>
          <a:custGeom>
            <a:avLst/>
            <a:gdLst/>
            <a:ahLst/>
            <a:cxnLst/>
            <a:rect l="l" t="t" r="r" b="b"/>
            <a:pathLst>
              <a:path w="18674009" h="12802863">
                <a:moveTo>
                  <a:pt x="0" y="0"/>
                </a:moveTo>
                <a:lnTo>
                  <a:pt x="18674009" y="0"/>
                </a:lnTo>
                <a:lnTo>
                  <a:pt x="18674009" y="12802863"/>
                </a:lnTo>
                <a:lnTo>
                  <a:pt x="0" y="12802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790" b="-27790"/>
            </a:stretch>
          </a:blipFill>
        </p:spPr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6374" y="0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487847" y="936027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09659" y="1483450"/>
            <a:ext cx="1524664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0"/>
              </a:lnSpc>
            </a:pPr>
            <a:r>
              <a:rPr lang="en-US" sz="6595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What are electric CONDUCTOR?</a:t>
            </a:r>
            <a:endParaRPr lang="en-US" sz="6595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82039" y="3244850"/>
            <a:ext cx="1170188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Materials in which the current </a:t>
            </a: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can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flowวัสดุที่กระแสไฟฟ้าสามารถไหลได้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77601" y="4905426"/>
            <a:ext cx="1293279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0"/>
              </a:lnSpc>
            </a:pPr>
            <a:r>
              <a:rPr lang="en-US" sz="659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What Are electric </a:t>
            </a:r>
            <a:r>
              <a:rPr lang="en-US" sz="6590" u="sng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INSULATORS</a:t>
            </a:r>
            <a:r>
              <a:rPr lang="en-US" sz="6590">
                <a:solidFill>
                  <a:srgbClr val="F7CF7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?</a:t>
            </a:r>
            <a:endParaRPr lang="en-US" sz="6590">
              <a:solidFill>
                <a:srgbClr val="F7CF7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84786" y="6034984"/>
            <a:ext cx="1171842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Materials in which the current </a:t>
            </a:r>
            <a:r>
              <a:rPr lang="en-US" sz="4000" b="1">
                <a:solidFill>
                  <a:srgbClr val="E0D7C9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cannot</a:t>
            </a: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flow.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วัสดุที่กระแสไฟฟ้าไม่สามารถไหลผ่านได้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00545" y="2445385"/>
            <a:ext cx="5240655" cy="615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E0D7C9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ตัวนำไฟฟ้าคืออะไร?</a:t>
            </a:r>
            <a:endParaRPr lang="en-US" sz="4000">
              <a:solidFill>
                <a:srgbClr val="E0D7C9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5224653" y="1028700"/>
            <a:ext cx="7838694" cy="82296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6968531" y="1468695"/>
            <a:ext cx="4988548" cy="7349611"/>
          </a:xfrm>
          <a:custGeom>
            <a:avLst/>
            <a:gdLst/>
            <a:ahLst/>
            <a:cxnLst/>
            <a:rect l="l" t="t" r="r" b="b"/>
            <a:pathLst>
              <a:path w="4988548" h="7349611">
                <a:moveTo>
                  <a:pt x="0" y="0"/>
                </a:moveTo>
                <a:lnTo>
                  <a:pt x="4988548" y="0"/>
                </a:lnTo>
                <a:lnTo>
                  <a:pt x="4988548" y="7349610"/>
                </a:lnTo>
                <a:lnTo>
                  <a:pt x="0" y="7349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027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2805" y="-360769"/>
            <a:ext cx="10987832" cy="10987832"/>
          </a:xfrm>
          <a:custGeom>
            <a:avLst/>
            <a:gdLst/>
            <a:ahLst/>
            <a:cxnLst/>
            <a:rect l="l" t="t" r="r" b="b"/>
            <a:pathLst>
              <a:path w="10987832" h="10987832">
                <a:moveTo>
                  <a:pt x="0" y="0"/>
                </a:moveTo>
                <a:lnTo>
                  <a:pt x="10987832" y="0"/>
                </a:lnTo>
                <a:lnTo>
                  <a:pt x="10987832" y="10987832"/>
                </a:lnTo>
                <a:lnTo>
                  <a:pt x="0" y="109878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12532">
            <a:off x="649799" y="940896"/>
            <a:ext cx="16988402" cy="8405209"/>
            <a:chOff x="0" y="0"/>
            <a:chExt cx="3839559" cy="1899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9559" cy="1899666"/>
            </a:xfrm>
            <a:custGeom>
              <a:avLst/>
              <a:gdLst/>
              <a:ahLst/>
              <a:cxnLst/>
              <a:rect l="l" t="t" r="r" b="b"/>
              <a:pathLst>
                <a:path w="3839559" h="1899666">
                  <a:moveTo>
                    <a:pt x="0" y="0"/>
                  </a:moveTo>
                  <a:lnTo>
                    <a:pt x="3839559" y="0"/>
                  </a:lnTo>
                  <a:lnTo>
                    <a:pt x="3839559" y="1899666"/>
                  </a:lnTo>
                  <a:lnTo>
                    <a:pt x="0" y="1899666"/>
                  </a:lnTo>
                  <a:close/>
                </a:path>
              </a:pathLst>
            </a:custGeom>
            <a:solidFill>
              <a:srgbClr val="031A3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39559" cy="193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-214189">
            <a:off x="960398" y="1174101"/>
            <a:ext cx="16690267" cy="7938798"/>
            <a:chOff x="0" y="0"/>
            <a:chExt cx="3772177" cy="179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177" cy="1794253"/>
            </a:xfrm>
            <a:custGeom>
              <a:avLst/>
              <a:gdLst/>
              <a:ahLst/>
              <a:cxnLst/>
              <a:rect l="l" t="t" r="r" b="b"/>
              <a:pathLst>
                <a:path w="3772177" h="1794253">
                  <a:moveTo>
                    <a:pt x="0" y="0"/>
                  </a:moveTo>
                  <a:lnTo>
                    <a:pt x="3772177" y="0"/>
                  </a:lnTo>
                  <a:lnTo>
                    <a:pt x="3772177" y="1794253"/>
                  </a:lnTo>
                  <a:lnTo>
                    <a:pt x="0" y="1794253"/>
                  </a:lnTo>
                  <a:close/>
                </a:path>
              </a:pathLst>
            </a:custGeom>
            <a:solidFill>
              <a:srgbClr val="0C3C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72177" cy="1832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468091" y="1018347"/>
            <a:ext cx="9351818" cy="8229600"/>
          </a:xfrm>
          <a:custGeom>
            <a:avLst/>
            <a:gdLst/>
            <a:ahLst/>
            <a:cxnLst/>
            <a:rect l="l" t="t" r="r" b="b"/>
            <a:pathLst>
              <a:path w="9351818" h="8229600">
                <a:moveTo>
                  <a:pt x="0" y="0"/>
                </a:moveTo>
                <a:lnTo>
                  <a:pt x="9351818" y="0"/>
                </a:lnTo>
                <a:lnTo>
                  <a:pt x="93518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4190</Words>
  <Application>WPS Presentation</Application>
  <PresentationFormat>On-screen Show (4:3)</PresentationFormat>
  <Paragraphs>203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SimSun</vt:lpstr>
      <vt:lpstr>Wingdings</vt:lpstr>
      <vt:lpstr>Poppins Bold</vt:lpstr>
      <vt:lpstr>Fredoka</vt:lpstr>
      <vt:lpstr>Poppins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_ Electricity</dc:title>
  <dc:creator/>
  <cp:lastModifiedBy>Paolo Khryzz Sumagang</cp:lastModifiedBy>
  <cp:revision>2</cp:revision>
  <dcterms:created xsi:type="dcterms:W3CDTF">2006-08-16T00:00:00Z</dcterms:created>
  <dcterms:modified xsi:type="dcterms:W3CDTF">2026-01-21T06:56:50Z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EABCE8DB62CC4A75BE606EEF33DA19EC_12</vt:lpwstr>
  </property>
  <property fmtid="{D5CDD505-2E9C-101B-9397-08002B2CF9AE}" pid="3" name="KSOProductBuildVer">
    <vt:lpwstr>1033-12.2.0.23196</vt:lpwstr>
  </property>
</Properties>
</file>