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0" r:id="rId2"/>
    <p:sldId id="260" r:id="rId3"/>
    <p:sldId id="328" r:id="rId4"/>
    <p:sldId id="259" r:id="rId5"/>
    <p:sldId id="265" r:id="rId6"/>
    <p:sldId id="266" r:id="rId7"/>
    <p:sldId id="269" r:id="rId8"/>
    <p:sldId id="329" r:id="rId9"/>
    <p:sldId id="330" r:id="rId10"/>
    <p:sldId id="256" r:id="rId11"/>
    <p:sldId id="258" r:id="rId12"/>
    <p:sldId id="271" r:id="rId13"/>
    <p:sldId id="281" r:id="rId14"/>
    <p:sldId id="257" r:id="rId15"/>
    <p:sldId id="272" r:id="rId16"/>
    <p:sldId id="334" r:id="rId17"/>
    <p:sldId id="276" r:id="rId18"/>
    <p:sldId id="336" r:id="rId19"/>
    <p:sldId id="333" r:id="rId20"/>
    <p:sldId id="278" r:id="rId21"/>
    <p:sldId id="282" r:id="rId22"/>
    <p:sldId id="283" r:id="rId23"/>
    <p:sldId id="284" r:id="rId24"/>
    <p:sldId id="335" r:id="rId25"/>
    <p:sldId id="285" r:id="rId26"/>
    <p:sldId id="288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300" r:id="rId38"/>
    <p:sldId id="301" r:id="rId39"/>
    <p:sldId id="302" r:id="rId40"/>
    <p:sldId id="303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540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1/21/2026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78000"/>
                <a:shade val="100000"/>
                <a:hueMod val="136000"/>
                <a:satMod val="160000"/>
                <a:lumMod val="105000"/>
              </a:schemeClr>
            </a:gs>
            <a:gs pos="34000">
              <a:srgbClr val="B9BBE5"/>
            </a:gs>
            <a:gs pos="91000">
              <a:schemeClr val="accent1">
                <a:lumMod val="60000"/>
                <a:lumOff val="4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1/21/2026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4.png"/><Relationship Id="rId4" Type="http://schemas.openxmlformats.org/officeDocument/2006/relationships/image" Target="../media/image93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0543695">
            <a:off x="226023" y="1655455"/>
            <a:ext cx="11335366" cy="2509213"/>
          </a:xfrm>
        </p:spPr>
        <p:txBody>
          <a:bodyPr>
            <a:normAutofit/>
          </a:bodyPr>
          <a:lstStyle/>
          <a:p>
            <a:r>
              <a:rPr lang="en-US" sz="9600" b="1" dirty="0" smtClean="0"/>
              <a:t>P o l y n o m I a l s</a:t>
            </a:r>
            <a:endParaRPr lang="en-PH" sz="9600" b="1" dirty="0"/>
          </a:p>
        </p:txBody>
      </p:sp>
    </p:spTree>
    <p:extLst>
      <p:ext uri="{BB962C8B-B14F-4D97-AF65-F5344CB8AC3E}">
        <p14:creationId xmlns:p14="http://schemas.microsoft.com/office/powerpoint/2010/main" val="14579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926" y="757646"/>
            <a:ext cx="10719582" cy="5773783"/>
          </a:xfrm>
        </p:spPr>
        <p:txBody>
          <a:bodyPr>
            <a:normAutofit fontScale="90000"/>
          </a:bodyPr>
          <a:lstStyle/>
          <a:p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Addition</a:t>
            </a:r>
            <a:r>
              <a:rPr lang="en-US" sz="11500" b="1" cap="none" dirty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</a:t>
            </a: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of 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Monomials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endParaRPr lang="en-PH" cap="none" dirty="0"/>
          </a:p>
        </p:txBody>
      </p:sp>
    </p:spTree>
    <p:extLst>
      <p:ext uri="{BB962C8B-B14F-4D97-AF65-F5344CB8AC3E}">
        <p14:creationId xmlns:p14="http://schemas.microsoft.com/office/powerpoint/2010/main" val="104861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17" y="0"/>
            <a:ext cx="5767754" cy="9742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V o c a b u l a r y</a:t>
            </a:r>
            <a:endParaRPr lang="en-PH" sz="44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295423" y="1434904"/>
            <a:ext cx="11788726" cy="542309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variables</a:t>
            </a:r>
          </a:p>
          <a:p>
            <a:r>
              <a:rPr lang="en-US" sz="3600" dirty="0" smtClean="0"/>
              <a:t>- English small letters  [ex. 8</a:t>
            </a:r>
            <a:r>
              <a:rPr lang="en-US" sz="3600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sz="3600" dirty="0" smtClean="0"/>
              <a:t> (</a:t>
            </a:r>
            <a:r>
              <a:rPr lang="en-US" sz="3600" b="1" i="1" u="sng" dirty="0" err="1" smtClean="0">
                <a:solidFill>
                  <a:schemeClr val="accent1">
                    <a:lumMod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/>
              <a:t>are variables)]</a:t>
            </a:r>
            <a:endParaRPr lang="en-US" sz="3600" b="1" u="sng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coefficient</a:t>
            </a:r>
          </a:p>
          <a:p>
            <a:r>
              <a:rPr lang="en-US" sz="3600" dirty="0" smtClean="0"/>
              <a:t>- a number in front of </a:t>
            </a:r>
            <a:r>
              <a:rPr lang="en-US" sz="3600" dirty="0"/>
              <a:t>the </a:t>
            </a:r>
            <a:r>
              <a:rPr lang="en-US" sz="3600" dirty="0" smtClean="0"/>
              <a:t>variables </a:t>
            </a:r>
            <a:r>
              <a:rPr lang="en-US" sz="3600" dirty="0"/>
              <a:t>[ex. 8</a:t>
            </a:r>
            <a:r>
              <a:rPr lang="en-US" sz="3600" i="1" dirty="0">
                <a:latin typeface="Cambria Math" panose="02040503050406030204" pitchFamily="18" charset="0"/>
                <a:ea typeface="Cambria Math" panose="02040503050406030204" pitchFamily="18" charset="0"/>
              </a:rPr>
              <a:t>ab</a:t>
            </a:r>
            <a:r>
              <a:rPr lang="en-US" sz="3600" dirty="0"/>
              <a:t> </a:t>
            </a:r>
            <a:r>
              <a:rPr lang="en-US" sz="3600" dirty="0" smtClean="0"/>
              <a:t>(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8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/>
              <a:t>is a coefficient)]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sum</a:t>
            </a:r>
            <a:endParaRPr lang="en-US" sz="3600" b="1" dirty="0"/>
          </a:p>
          <a:p>
            <a:r>
              <a:rPr lang="en-US" sz="3600" dirty="0"/>
              <a:t>- a</a:t>
            </a:r>
            <a:r>
              <a:rPr lang="en-US" sz="3600" dirty="0" smtClean="0"/>
              <a:t>nswer from addition  [ex</a:t>
            </a:r>
            <a:r>
              <a:rPr lang="en-US" sz="3600" dirty="0"/>
              <a:t>. </a:t>
            </a:r>
            <a:r>
              <a:rPr lang="en-US" sz="3600" dirty="0" smtClean="0"/>
              <a:t>2 + 2 = 4 (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4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 smtClean="0"/>
              <a:t>is the sum)]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difference </a:t>
            </a:r>
            <a:endParaRPr lang="en-US" sz="3600" b="1" dirty="0"/>
          </a:p>
          <a:p>
            <a:pPr marL="571500" indent="-571500">
              <a:buFontTx/>
              <a:buChar char="-"/>
            </a:pPr>
            <a:r>
              <a:rPr lang="en-US" sz="3600" dirty="0" smtClean="0"/>
              <a:t>answer from subtraction </a:t>
            </a:r>
            <a:r>
              <a:rPr lang="en-US" sz="3600" dirty="0"/>
              <a:t>[ex. 6</a:t>
            </a:r>
            <a:r>
              <a:rPr lang="en-US" sz="3600" dirty="0" smtClean="0"/>
              <a:t> - 4 </a:t>
            </a:r>
            <a:r>
              <a:rPr lang="en-US" sz="3600" dirty="0"/>
              <a:t>= </a:t>
            </a:r>
            <a:r>
              <a:rPr lang="en-US" sz="3600" dirty="0" smtClean="0"/>
              <a:t>2 (</a:t>
            </a:r>
            <a:r>
              <a:rPr lang="en-US" sz="3600" b="1" u="sng" dirty="0" smtClean="0">
                <a:solidFill>
                  <a:schemeClr val="accent1">
                    <a:lumMod val="50000"/>
                  </a:schemeClr>
                </a:solidFill>
              </a:rPr>
              <a:t>2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en-US" sz="3600" dirty="0"/>
              <a:t>is the </a:t>
            </a:r>
            <a:r>
              <a:rPr lang="en-US" sz="3600" dirty="0" smtClean="0"/>
              <a:t>difference)]</a:t>
            </a:r>
          </a:p>
        </p:txBody>
      </p:sp>
    </p:spTree>
    <p:extLst>
      <p:ext uri="{BB962C8B-B14F-4D97-AF65-F5344CB8AC3E}">
        <p14:creationId xmlns:p14="http://schemas.microsoft.com/office/powerpoint/2010/main" val="4051861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17" y="0"/>
            <a:ext cx="5767754" cy="9742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V o c a b u l a r y</a:t>
            </a:r>
            <a:endParaRPr lang="en-PH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211015" y="974221"/>
                <a:ext cx="11980986" cy="566024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300" b="1" dirty="0" smtClean="0"/>
                  <a:t>like/ similar terms</a:t>
                </a:r>
              </a:p>
              <a:p>
                <a:r>
                  <a:rPr lang="en-US" sz="3300" b="1" dirty="0" smtClean="0"/>
                  <a:t>- </a:t>
                </a:r>
                <a:r>
                  <a:rPr lang="en-US" sz="2800" dirty="0"/>
                  <a:t>terms that have the same variable raised to the same </a:t>
                </a:r>
                <a:r>
                  <a:rPr lang="en-US" sz="2800" dirty="0" smtClean="0"/>
                  <a:t>power (ex. </a:t>
                </a:r>
                <a:r>
                  <a:rPr lang="en-US" sz="2800" b="1" dirty="0" smtClean="0"/>
                  <a:t>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1800" dirty="0" smtClean="0"/>
                  <a:t>and </a:t>
                </a:r>
                <a:r>
                  <a:rPr lang="en-US" sz="2800" b="1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 smtClean="0"/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300" b="1" dirty="0" smtClean="0"/>
                  <a:t>unlike terms</a:t>
                </a:r>
                <a:endParaRPr lang="en-US" sz="3300" b="1" dirty="0"/>
              </a:p>
              <a:p>
                <a:r>
                  <a:rPr lang="en-US" sz="3300" b="1" dirty="0" smtClean="0"/>
                  <a:t>-  </a:t>
                </a:r>
                <a:r>
                  <a:rPr lang="en-US" sz="2800" dirty="0" smtClean="0"/>
                  <a:t>terms </a:t>
                </a:r>
                <a:r>
                  <a:rPr lang="en-US" sz="2800" dirty="0"/>
                  <a:t>that </a:t>
                </a:r>
                <a:r>
                  <a:rPr lang="en-US" sz="2800" dirty="0" smtClean="0"/>
                  <a:t>don’t have </a:t>
                </a:r>
                <a:r>
                  <a:rPr lang="en-US" sz="2800" dirty="0"/>
                  <a:t>the same variable raised to the same </a:t>
                </a:r>
                <a:r>
                  <a:rPr lang="en-US" sz="2800" dirty="0" smtClean="0"/>
                  <a:t>power (ex. </a:t>
                </a:r>
                <a:r>
                  <a:rPr lang="en-US" sz="2800" b="1" dirty="0" smtClean="0"/>
                  <a:t>2</a:t>
                </a:r>
                <a:r>
                  <a:rPr lang="en-US" sz="28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en-US" sz="2800" dirty="0" smtClean="0"/>
                  <a:t> </a:t>
                </a:r>
                <a:r>
                  <a:rPr lang="en-US" sz="1600" dirty="0" smtClean="0"/>
                  <a:t>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dirty="0"/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300" b="1" dirty="0" smtClean="0"/>
                  <a:t>monomial</a:t>
                </a:r>
                <a:endParaRPr lang="en-US" sz="3300" b="1" dirty="0"/>
              </a:p>
              <a:p>
                <a:pPr marL="457200" indent="-457200">
                  <a:buFontTx/>
                  <a:buChar char="-"/>
                </a:pPr>
                <a:r>
                  <a:rPr lang="en-US" sz="3300" dirty="0" smtClean="0"/>
                  <a:t>a polynomial that has one term with nonnegative exponents         (ex. </a:t>
                </a:r>
                <a:r>
                  <a:rPr lang="en-US" sz="3300" b="1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300" b="1" i="1" smtClean="0">
                        <a:latin typeface="Cambria Math" panose="02040503050406030204" pitchFamily="18" charset="0"/>
                      </a:rPr>
                      <m:t> ,</m:t>
                    </m:r>
                    <m:r>
                      <m:rPr>
                        <m:nor/>
                      </m:rPr>
                      <a:rPr lang="en-US" sz="3300" b="1" dirty="0"/>
                      <m:t>30</m:t>
                    </m:r>
                    <m:sSup>
                      <m:sSupPr>
                        <m:ctrlPr>
                          <a:rPr lang="en-PH" sz="33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3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300" b="1" i="1" dirty="0" smtClean="0"/>
                  <a:t>y</a:t>
                </a:r>
                <a:r>
                  <a:rPr lang="en-US" sz="3300" dirty="0" smtClean="0"/>
                  <a:t>)</a:t>
                </a:r>
                <a:endParaRPr lang="en-US" sz="3300" dirty="0"/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300" b="1" dirty="0" smtClean="0"/>
                  <a:t>polynomial </a:t>
                </a:r>
                <a:endParaRPr lang="en-US" sz="3300" b="1" dirty="0"/>
              </a:p>
              <a:p>
                <a:r>
                  <a:rPr lang="en-US" sz="3300" dirty="0"/>
                  <a:t>- a</a:t>
                </a:r>
                <a:r>
                  <a:rPr lang="en-US" sz="3300" dirty="0" smtClean="0"/>
                  <a:t>n expression that is either sum or difference of monomials           (ex. </a:t>
                </a:r>
                <a:r>
                  <a:rPr lang="en-US" sz="3300" b="1" i="1" dirty="0" err="1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xy</a:t>
                </a:r>
                <a:r>
                  <a:rPr lang="en-US" sz="3300" b="1" i="1" dirty="0" smtClean="0"/>
                  <a:t> </a:t>
                </a:r>
                <a:r>
                  <a:rPr lang="en-US" sz="3300" b="1" dirty="0" smtClean="0"/>
                  <a:t>- 5,  </a:t>
                </a:r>
                <a:r>
                  <a:rPr lang="en-US" sz="3200" b="1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300" dirty="0" smtClean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15" y="974221"/>
                <a:ext cx="11980986" cy="5660240"/>
              </a:xfrm>
              <a:prstGeom prst="rect">
                <a:avLst/>
              </a:prstGeom>
              <a:blipFill rotWithShape="0">
                <a:blip r:embed="rId2"/>
                <a:stretch>
                  <a:fillRect l="-1374" t="-312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5610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/>
              <p:cNvSpPr txBox="1">
                <a:spLocks/>
              </p:cNvSpPr>
              <p:nvPr/>
            </p:nvSpPr>
            <p:spPr>
              <a:xfrm>
                <a:off x="2427346" y="1442818"/>
                <a:ext cx="1465385" cy="1285513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PH" sz="4400" b="1" dirty="0" smtClean="0"/>
                  <a:t>4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4400" b="1" dirty="0" smtClean="0"/>
              </a:p>
              <a:p>
                <a:endParaRPr lang="en-US" sz="4400" dirty="0"/>
              </a:p>
              <a:p>
                <a:endParaRPr lang="en-US" sz="4400" dirty="0" smtClean="0"/>
              </a:p>
              <a:p>
                <a:endParaRPr lang="en-US" sz="4400" dirty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7346" y="1442818"/>
                <a:ext cx="1465385" cy="1285513"/>
              </a:xfrm>
              <a:prstGeom prst="rect">
                <a:avLst/>
              </a:prstGeom>
              <a:blipFill rotWithShape="0">
                <a:blip r:embed="rId2"/>
                <a:stretch>
                  <a:fillRect l="-16598" t="-1516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ubtitle 2"/>
          <p:cNvSpPr txBox="1">
            <a:spLocks/>
          </p:cNvSpPr>
          <p:nvPr/>
        </p:nvSpPr>
        <p:spPr>
          <a:xfrm>
            <a:off x="4074941" y="931443"/>
            <a:ext cx="5330316" cy="1927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smtClean="0"/>
              <a:t>The coefficient is  </a:t>
            </a:r>
            <a:r>
              <a:rPr lang="en-US" sz="3600" b="1" dirty="0" smtClean="0"/>
              <a:t>4</a:t>
            </a:r>
            <a:r>
              <a:rPr lang="en-US" sz="3600" dirty="0" smtClean="0"/>
              <a:t> </a:t>
            </a:r>
          </a:p>
          <a:p>
            <a:r>
              <a:rPr lang="en-US" sz="3600" dirty="0" smtClean="0"/>
              <a:t>The variable is  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y</a:t>
            </a:r>
          </a:p>
          <a:p>
            <a:r>
              <a:rPr lang="en-US" sz="3600" dirty="0" smtClean="0"/>
              <a:t>The degree is </a:t>
            </a:r>
            <a:r>
              <a:rPr lang="en-US" sz="3600" b="1" dirty="0"/>
              <a:t>1</a:t>
            </a:r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1460695" y="3286731"/>
                <a:ext cx="3080825" cy="2092236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 fontScale="40000" lnSpcReduction="20000"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 sz="4400" dirty="0" smtClean="0"/>
              </a:p>
              <a:p>
                <a:endParaRPr lang="en-US" sz="4400" dirty="0"/>
              </a:p>
              <a:p>
                <a:endParaRPr lang="en-US" sz="4400" dirty="0" smtClean="0"/>
              </a:p>
              <a:p>
                <a:endParaRPr lang="en-US" sz="4400" dirty="0"/>
              </a:p>
              <a:p>
                <a:r>
                  <a:rPr lang="en-US" sz="11000" dirty="0"/>
                  <a:t>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9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9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PH" sz="96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9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95" y="3286731"/>
                <a:ext cx="3080825" cy="209223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ubtitle 2"/>
          <p:cNvSpPr txBox="1">
            <a:spLocks/>
          </p:cNvSpPr>
          <p:nvPr/>
        </p:nvSpPr>
        <p:spPr>
          <a:xfrm>
            <a:off x="4074941" y="4142272"/>
            <a:ext cx="5696076" cy="19275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/>
              <a:t>The coefficient is </a:t>
            </a:r>
            <a:r>
              <a:rPr lang="en-US" sz="3600" dirty="0" smtClean="0"/>
              <a:t>  </a:t>
            </a:r>
            <a:r>
              <a:rPr lang="en-US" sz="3600" b="1" dirty="0" smtClean="0"/>
              <a:t>-1</a:t>
            </a:r>
          </a:p>
          <a:p>
            <a:r>
              <a:rPr lang="en-US" sz="3600" dirty="0"/>
              <a:t>The variable is  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</a:t>
            </a:r>
          </a:p>
          <a:p>
            <a:r>
              <a:rPr lang="en-US" sz="3600" dirty="0"/>
              <a:t>The degree is </a:t>
            </a:r>
            <a:r>
              <a:rPr lang="en-US" sz="3600" dirty="0" smtClean="0"/>
              <a:t>	</a:t>
            </a:r>
            <a:r>
              <a:rPr lang="en-US" sz="3600" b="1" dirty="0" smtClean="0"/>
              <a:t>2</a:t>
            </a:r>
            <a:endParaRPr lang="en-US" sz="3600" b="1" dirty="0"/>
          </a:p>
          <a:p>
            <a:endParaRPr lang="en-US" sz="3600" dirty="0" smtClean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/>
          </a:p>
          <a:p>
            <a:endParaRPr lang="en-US" sz="3600" dirty="0" smtClean="0"/>
          </a:p>
          <a:p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3622749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400" y="-25368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Addition of </a:t>
            </a:r>
            <a:r>
              <a:rPr lang="en-US" sz="6000" b="1" cap="none" dirty="0"/>
              <a:t>Monomials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613244" y="1160674"/>
            <a:ext cx="179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+ 4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PH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714320" y="182670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696766" y="2458486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432201" y="309158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454100" y="1824225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454100" y="2454936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405654" y="2683318"/>
            <a:ext cx="903761" cy="203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5567033" y="112980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5564001" y="352885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4002" y="2924724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67032" y="2329331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47422" y="172520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0184" y="1824225"/>
            <a:ext cx="33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</a:t>
            </a:r>
          </a:p>
          <a:p>
            <a:r>
              <a:rPr lang="en-US" sz="3600" b="1" dirty="0"/>
              <a:t>3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+ 4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= 7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PH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2680523" y="3090264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3404381" y="3722291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64000" y="413298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47422" y="4728375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10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400" y="-25368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Addition of </a:t>
            </a:r>
            <a:r>
              <a:rPr lang="en-US" sz="6000" b="1" cap="none" dirty="0"/>
              <a:t>Monomials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064948" y="1085554"/>
            <a:ext cx="233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+ (- 4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)</a:t>
            </a:r>
            <a:endParaRPr lang="en-PH" sz="3600" b="1" dirty="0"/>
          </a:p>
        </p:txBody>
      </p:sp>
      <p:sp>
        <p:nvSpPr>
          <p:cNvPr id="4" name="Oval 3"/>
          <p:cNvSpPr/>
          <p:nvPr/>
        </p:nvSpPr>
        <p:spPr>
          <a:xfrm>
            <a:off x="2064948" y="1824225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073354" y="247296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272918" y="3121713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3273858" y="1824225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273857" y="2472969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91218" y="2589195"/>
            <a:ext cx="903761" cy="203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6324324" y="1803453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6318670" y="2966960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6334810" y="2381583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27092" y="238158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33857" y="1807975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065599" y="1872874"/>
            <a:ext cx="33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</a:t>
            </a:r>
          </a:p>
          <a:p>
            <a:r>
              <a:rPr lang="en-US" sz="3600" b="1" dirty="0"/>
              <a:t>3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+ (- 4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 </a:t>
            </a:r>
            <a:r>
              <a:rPr lang="en-US" sz="3600" b="1" dirty="0" smtClean="0"/>
              <a:t>) = -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PH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2073353" y="312171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272918" y="3764494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533857" y="298418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6334810" y="3552337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460444" y="1731885"/>
            <a:ext cx="1643039" cy="1850171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905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0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1400" y="-2536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smtClean="0"/>
              <a:t>Addition of Monomials</a:t>
            </a:r>
            <a:endParaRPr lang="en-PH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70" y="1342497"/>
                <a:ext cx="11465168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sum of the following monomials with the algebra disc method.</a:t>
                </a:r>
              </a:p>
              <a:p>
                <a:endParaRPr lang="en-US" sz="3600" b="1" dirty="0" smtClean="0"/>
              </a:p>
              <a:p>
                <a:r>
                  <a:rPr lang="en-US" sz="3600" b="1" dirty="0"/>
                  <a:t>1</a:t>
                </a:r>
                <a:r>
                  <a:rPr lang="en-US" sz="3600" b="1" dirty="0" smtClean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</a:t>
                </a:r>
                <a:r>
                  <a:rPr lang="en-US" sz="3600" b="1" dirty="0"/>
                  <a:t>+ </a:t>
                </a:r>
                <a:r>
                  <a:rPr lang="en-US" sz="3600" b="1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							2</a:t>
                </a:r>
                <a:r>
                  <a:rPr lang="en-US" sz="3600" b="1" dirty="0" smtClean="0"/>
                  <a:t>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+ </a:t>
                </a:r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/>
                  <a:t>)</a:t>
                </a:r>
                <a:endParaRPr lang="en-US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1342497"/>
                <a:ext cx="11465168" cy="3428887"/>
              </a:xfrm>
              <a:prstGeom prst="rect">
                <a:avLst/>
              </a:prstGeom>
              <a:blipFill rotWithShape="0">
                <a:blip r:embed="rId2"/>
                <a:stretch>
                  <a:fillRect l="-1648" t="-2664" r="-1276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184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1400" y="-2536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smtClean="0"/>
              <a:t>Addition of Monomials</a:t>
            </a:r>
            <a:endParaRPr lang="en-PH" sz="6000" dirty="0"/>
          </a:p>
        </p:txBody>
      </p:sp>
      <p:sp>
        <p:nvSpPr>
          <p:cNvPr id="5" name="TextBox 4"/>
          <p:cNvSpPr txBox="1"/>
          <p:nvPr/>
        </p:nvSpPr>
        <p:spPr>
          <a:xfrm>
            <a:off x="492370" y="1342497"/>
            <a:ext cx="11465168" cy="2320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Find the sum of the following monomials.</a:t>
            </a:r>
          </a:p>
          <a:p>
            <a:r>
              <a:rPr lang="en-US" sz="3600" b="1" dirty="0" smtClean="0"/>
              <a:t>7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+ 11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								</a:t>
            </a:r>
            <a:endParaRPr lang="en-US" sz="3600" b="1" dirty="0"/>
          </a:p>
          <a:p>
            <a:endParaRPr lang="en-US" sz="3600" b="1" dirty="0" smtClean="0"/>
          </a:p>
          <a:p>
            <a:endParaRPr lang="en-US" sz="3600" b="1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468" y="2535164"/>
                <a:ext cx="54558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7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PH" sz="3600" dirty="0" smtClean="0"/>
                  <a:t> + </a:t>
                </a:r>
                <a:r>
                  <a:rPr lang="en-US" sz="3600" dirty="0"/>
                  <a:t>1</a:t>
                </a:r>
                <a:r>
                  <a:rPr lang="en-US" sz="3600" dirty="0" smtClean="0"/>
                  <a:t>1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PH" sz="3600" dirty="0"/>
                  <a:t> </a:t>
                </a:r>
                <a:r>
                  <a:rPr lang="en-PH" sz="3600" dirty="0" smtClean="0"/>
                  <a:t>= </a:t>
                </a:r>
                <a:r>
                  <a:rPr lang="en-US" sz="3600" dirty="0" smtClean="0"/>
                  <a:t>(7+11)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600" dirty="0" smtClean="0"/>
              </a:p>
              <a:p>
                <a:r>
                  <a:rPr lang="en-PH" sz="3600" dirty="0" smtClean="0"/>
                  <a:t> 				 = </a:t>
                </a:r>
                <a:r>
                  <a:rPr lang="en-US" sz="3600" b="1" dirty="0"/>
                  <a:t>1</a:t>
                </a:r>
                <a:r>
                  <a:rPr lang="en-US" sz="3600" b="1" dirty="0" smtClean="0"/>
                  <a:t>8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8" y="2535164"/>
                <a:ext cx="5455875" cy="1200329"/>
              </a:xfrm>
              <a:prstGeom prst="rect">
                <a:avLst/>
              </a:prstGeom>
              <a:blipFill rotWithShape="0">
                <a:blip r:embed="rId2"/>
                <a:stretch>
                  <a:fillRect l="-3352" t="-8122" b="-1827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11015" y="4479062"/>
            <a:ext cx="120278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 of like </a:t>
            </a:r>
            <a:r>
              <a:rPr lang="en-US" sz="2400" b="1" dirty="0" smtClean="0"/>
              <a:t>monomials  </a:t>
            </a:r>
            <a:r>
              <a:rPr lang="en-US" sz="2000" b="1" dirty="0" smtClean="0"/>
              <a:t>=  </a:t>
            </a:r>
            <a:r>
              <a:rPr lang="en-US" sz="2400" b="1" dirty="0" smtClean="0"/>
              <a:t>The </a:t>
            </a:r>
            <a:r>
              <a:rPr lang="en-US" sz="2400" b="1" dirty="0"/>
              <a:t>sum of coefficients </a:t>
            </a:r>
            <a:r>
              <a:rPr lang="en-US" sz="2400" b="1" dirty="0" smtClean="0"/>
              <a:t>  </a:t>
            </a:r>
            <a:r>
              <a:rPr lang="en-US" sz="2000" b="1" dirty="0" smtClean="0"/>
              <a:t>x   </a:t>
            </a:r>
            <a:r>
              <a:rPr lang="en-US" sz="2400" b="1" dirty="0" smtClean="0"/>
              <a:t>The </a:t>
            </a:r>
            <a:r>
              <a:rPr lang="en-US" sz="2400" b="1" dirty="0"/>
              <a:t>sets of variables of monomials</a:t>
            </a:r>
            <a:endParaRPr lang="en-PH" sz="2400" dirty="0"/>
          </a:p>
        </p:txBody>
      </p:sp>
    </p:spTree>
    <p:extLst>
      <p:ext uri="{BB962C8B-B14F-4D97-AF65-F5344CB8AC3E}">
        <p14:creationId xmlns:p14="http://schemas.microsoft.com/office/powerpoint/2010/main" val="69492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1400" y="-2536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smtClean="0"/>
              <a:t>Addition of Monomials</a:t>
            </a:r>
            <a:endParaRPr lang="en-PH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70" y="1342497"/>
                <a:ext cx="11465168" cy="5103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sum of the following monomials.</a:t>
                </a:r>
              </a:p>
              <a:p>
                <a:r>
                  <a:rPr lang="en-US" sz="3600" b="1" dirty="0" smtClean="0"/>
                  <a:t>1) </a:t>
                </a:r>
                <a:r>
                  <a:rPr lang="en-US" sz="3600" b="1" dirty="0"/>
                  <a:t>7</a:t>
                </a:r>
                <a:r>
                  <a:rPr lang="en-US" sz="3600" b="1" i="1" dirty="0" smtClean="0"/>
                  <a:t>x</a:t>
                </a:r>
                <a:r>
                  <a:rPr lang="en-US" sz="3600" b="1" dirty="0" smtClean="0"/>
                  <a:t> + 11</a:t>
                </a:r>
                <a:r>
                  <a:rPr lang="en-US" sz="3600" b="1" i="1" dirty="0" smtClean="0"/>
                  <a:t>x</a:t>
                </a:r>
                <a:r>
                  <a:rPr lang="en-US" sz="3600" b="1" dirty="0" smtClean="0"/>
                  <a:t>								2)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+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r>
                  <a:rPr lang="en-US" sz="3600" b="1" dirty="0" smtClean="0"/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</a:t>
                </a:r>
                <a:r>
                  <a:rPr lang="en-US" sz="3600" b="1" dirty="0"/>
                  <a:t>+ </a:t>
                </a:r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)</a:t>
                </a:r>
                <a:r>
                  <a:rPr lang="en-US" sz="3600" b="1" dirty="0"/>
                  <a:t>			</a:t>
                </a:r>
                <a:r>
                  <a:rPr lang="en-US" sz="3600" b="1" dirty="0" smtClean="0"/>
                  <a:t>	4)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sz="3600" b="1" dirty="0" smtClean="0"/>
                  <a:t>  + 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𝟔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z</a:t>
                </a:r>
                <a:r>
                  <a:rPr lang="en-US" sz="3600" b="1" dirty="0"/>
                  <a:t> </a:t>
                </a:r>
                <a:r>
                  <a:rPr lang="en-US" sz="3600" b="1" dirty="0" smtClean="0"/>
                  <a:t>)</a:t>
                </a:r>
                <a:endParaRPr lang="en-US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1342497"/>
                <a:ext cx="11465168" cy="5103448"/>
              </a:xfrm>
              <a:prstGeom prst="rect">
                <a:avLst/>
              </a:prstGeom>
              <a:blipFill rotWithShape="0">
                <a:blip r:embed="rId2"/>
                <a:stretch>
                  <a:fillRect l="-1648" t="-179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26468" y="2535164"/>
                <a:ext cx="54558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/>
                  <a:t>7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PH" sz="3600" dirty="0" smtClean="0"/>
                  <a:t> + </a:t>
                </a:r>
                <a:r>
                  <a:rPr lang="en-US" sz="3600" dirty="0"/>
                  <a:t>1</a:t>
                </a:r>
                <a:r>
                  <a:rPr lang="en-US" sz="3600" dirty="0" smtClean="0"/>
                  <a:t>1</a:t>
                </a:r>
                <a14:m>
                  <m:oMath xmlns:m="http://schemas.openxmlformats.org/officeDocument/2006/math">
                    <m:r>
                      <a:rPr lang="en-US" sz="3600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PH" sz="3600" dirty="0"/>
                  <a:t> </a:t>
                </a:r>
                <a:r>
                  <a:rPr lang="en-PH" sz="3600" dirty="0" smtClean="0"/>
                  <a:t>= </a:t>
                </a:r>
                <a:r>
                  <a:rPr lang="en-US" sz="3600" dirty="0" smtClean="0"/>
                  <a:t>(7+11)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sz="3600" dirty="0" smtClean="0"/>
              </a:p>
              <a:p>
                <a:r>
                  <a:rPr lang="en-PH" sz="3600" dirty="0" smtClean="0"/>
                  <a:t> 				 = </a:t>
                </a:r>
                <a:r>
                  <a:rPr lang="en-US" sz="3600" b="1" dirty="0"/>
                  <a:t>1</a:t>
                </a:r>
                <a:r>
                  <a:rPr lang="en-US" sz="3600" b="1" dirty="0" smtClean="0"/>
                  <a:t>8</a:t>
                </a:r>
                <a14:m>
                  <m:oMath xmlns:m="http://schemas.openxmlformats.org/officeDocument/2006/math"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8" y="2535164"/>
                <a:ext cx="5455875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3352" t="-8122" b="-1827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6433625" y="2535164"/>
                <a:ext cx="5455875" cy="12128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3600" dirty="0" smtClean="0"/>
                  <a:t>-8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sz="3600" dirty="0" smtClean="0"/>
                  <a:t>+ </a:t>
                </a:r>
                <a:r>
                  <a:rPr lang="en-US" sz="3600" dirty="0" smtClean="0"/>
                  <a:t>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PH" sz="3600" dirty="0" smtClean="0"/>
                  <a:t> = (-</a:t>
                </a:r>
                <a:r>
                  <a:rPr lang="en-US" sz="3600" dirty="0" smtClean="0"/>
                  <a:t>8+4)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sz="3600" dirty="0" smtClean="0"/>
              </a:p>
              <a:p>
                <a:r>
                  <a:rPr lang="en-PH" sz="3600" dirty="0" smtClean="0"/>
                  <a:t> 				     = </a:t>
                </a:r>
                <a:r>
                  <a:rPr lang="en-US" sz="3600" b="1" dirty="0" smtClean="0"/>
                  <a:t>- 4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3625" y="2535164"/>
                <a:ext cx="5455875" cy="1212896"/>
              </a:xfrm>
              <a:prstGeom prst="rect">
                <a:avLst/>
              </a:prstGeom>
              <a:blipFill rotWithShape="0">
                <a:blip r:embed="rId4"/>
                <a:stretch>
                  <a:fillRect l="-3352" t="-8040" b="-1809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506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1400" y="-2536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smtClean="0"/>
              <a:t>Addition of Monomials</a:t>
            </a:r>
            <a:endParaRPr lang="en-PH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865" y="6141331"/>
            <a:ext cx="6592424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114</a:t>
            </a:r>
            <a:endParaRPr lang="en-PH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70" y="1342497"/>
                <a:ext cx="11465168" cy="5103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sum of the following monomials.</a:t>
                </a:r>
              </a:p>
              <a:p>
                <a:pPr marL="742950" indent="-742950">
                  <a:buAutoNum type="arabicParenR"/>
                </a:pPr>
                <a:r>
                  <a:rPr lang="en-US" sz="3600" b="1" dirty="0" smtClean="0"/>
                  <a:t>6</a:t>
                </a:r>
                <a:r>
                  <a:rPr lang="en-US" sz="3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3600" b="1" dirty="0" smtClean="0"/>
                  <a:t> + 4</a:t>
                </a:r>
                <a:r>
                  <a:rPr lang="en-US" sz="36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</a:t>
                </a:r>
                <a:r>
                  <a:rPr lang="en-US" sz="3600" b="1" dirty="0" smtClean="0"/>
                  <a:t>							2)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+ </a:t>
                </a:r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)	</a:t>
                </a:r>
                <a:endParaRPr lang="en-US" sz="3600" b="1" dirty="0" smtClean="0"/>
              </a:p>
              <a:p>
                <a:endParaRPr lang="en-US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r>
                  <a:rPr lang="en-US" sz="3600" b="1" dirty="0" smtClean="0"/>
                  <a:t>3</a:t>
                </a:r>
                <a:r>
                  <a:rPr lang="en-US" sz="3600" b="1" dirty="0"/>
                  <a:t>) </a:t>
                </a:r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600" b="1" dirty="0"/>
                  <a:t>) + 5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600" b="1" dirty="0" smtClean="0"/>
                  <a:t>					4)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PH" sz="3600" b="1" dirty="0"/>
                  <a:t> +  </a:t>
                </a:r>
                <a:r>
                  <a:rPr lang="en-PH" sz="3600" b="1" dirty="0" smtClean="0"/>
                  <a:t>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PH" sz="3600" b="1" dirty="0" smtClean="0"/>
                  <a:t>)</a:t>
                </a:r>
                <a:endParaRPr lang="en-PH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1342497"/>
                <a:ext cx="11465168" cy="5103448"/>
              </a:xfrm>
              <a:prstGeom prst="rect">
                <a:avLst/>
              </a:prstGeom>
              <a:blipFill rotWithShape="0">
                <a:blip r:embed="rId2"/>
                <a:stretch>
                  <a:fillRect l="-1648" t="-179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63976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17" y="0"/>
            <a:ext cx="5767754" cy="9742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V o c a b u l a r y</a:t>
            </a:r>
            <a:endParaRPr lang="en-PH" sz="4400" b="1" dirty="0"/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160270" y="1094270"/>
            <a:ext cx="10545243" cy="566024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term</a:t>
            </a:r>
          </a:p>
          <a:p>
            <a:r>
              <a:rPr lang="en-US" sz="3600" dirty="0"/>
              <a:t>- a number, a variable or a product of </a:t>
            </a:r>
            <a:r>
              <a:rPr lang="en-US" sz="3600" dirty="0" smtClean="0"/>
              <a:t>both</a:t>
            </a:r>
            <a:endParaRPr lang="en-US" sz="3600" b="1" dirty="0" smtClean="0"/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variables</a:t>
            </a:r>
          </a:p>
          <a:p>
            <a:r>
              <a:rPr lang="en-US" sz="3600" dirty="0" smtClean="0"/>
              <a:t>- English small letters 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coefficient</a:t>
            </a:r>
          </a:p>
          <a:p>
            <a:r>
              <a:rPr lang="en-US" sz="3600" dirty="0" smtClean="0"/>
              <a:t>- a number in front of the variable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/>
              <a:t>constant </a:t>
            </a:r>
            <a:endParaRPr lang="en-US" sz="3600" b="1" dirty="0" smtClean="0"/>
          </a:p>
          <a:p>
            <a:r>
              <a:rPr lang="en-US" sz="3600" dirty="0" smtClean="0"/>
              <a:t>- a number without a variable</a:t>
            </a:r>
          </a:p>
          <a:p>
            <a:pPr marL="571500" indent="-571500">
              <a:buFont typeface="Wingdings" panose="05000000000000000000" pitchFamily="2" charset="2"/>
              <a:buChar char="q"/>
            </a:pPr>
            <a:r>
              <a:rPr lang="en-US" sz="3600" b="1" dirty="0" smtClean="0"/>
              <a:t>degree</a:t>
            </a:r>
            <a:endParaRPr lang="en-US" sz="3600" b="1" dirty="0"/>
          </a:p>
          <a:p>
            <a:r>
              <a:rPr lang="en-US" sz="3600" dirty="0" smtClean="0"/>
              <a:t>- </a:t>
            </a:r>
            <a:r>
              <a:rPr lang="en-US" sz="3600" dirty="0"/>
              <a:t>t</a:t>
            </a:r>
            <a:r>
              <a:rPr lang="en-US" sz="3600" dirty="0" smtClean="0"/>
              <a:t>he exponent of the variable</a:t>
            </a:r>
          </a:p>
          <a:p>
            <a:endParaRPr lang="en-US" sz="3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610622" y="1094270"/>
                <a:ext cx="4581378" cy="32245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monomial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3600" dirty="0" smtClean="0"/>
                  <a:t>ex. (3a,  4ab,  5abc)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polynomial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3600" dirty="0" smtClean="0"/>
                  <a:t>ex. ( 6x + 7) , 4ab, </a:t>
                </a:r>
              </a:p>
              <a:p>
                <a:r>
                  <a:rPr lang="en-US" sz="3600" dirty="0" smtClean="0"/>
                  <a:t>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PH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600" dirty="0" smtClean="0"/>
                  <a:t>)</a:t>
                </a:r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22" y="1094270"/>
                <a:ext cx="4581378" cy="3224512"/>
              </a:xfrm>
              <a:prstGeom prst="rect">
                <a:avLst/>
              </a:prstGeom>
              <a:blipFill rotWithShape="0">
                <a:blip r:embed="rId3"/>
                <a:stretch>
                  <a:fillRect l="-2793" t="-4735" r="-3191" b="-568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610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4114" y="1120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R E M E M B E R</a:t>
            </a:r>
            <a:endParaRPr lang="en-PH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96948" y="2160174"/>
            <a:ext cx="118309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Sum of like </a:t>
            </a:r>
            <a:r>
              <a:rPr lang="en-US" sz="2400" b="1" dirty="0" smtClean="0"/>
              <a:t>monomials  </a:t>
            </a:r>
            <a:r>
              <a:rPr lang="en-US" sz="2000" b="1" dirty="0" smtClean="0"/>
              <a:t>=  </a:t>
            </a:r>
            <a:r>
              <a:rPr lang="en-US" sz="2400" b="1" dirty="0" smtClean="0"/>
              <a:t>The </a:t>
            </a:r>
            <a:r>
              <a:rPr lang="en-US" sz="2400" b="1" dirty="0"/>
              <a:t>sum of coefficients </a:t>
            </a:r>
            <a:r>
              <a:rPr lang="en-US" sz="2400" b="1" dirty="0" smtClean="0"/>
              <a:t>  </a:t>
            </a:r>
            <a:r>
              <a:rPr lang="en-US" sz="2000" b="1" dirty="0" smtClean="0"/>
              <a:t>x   </a:t>
            </a:r>
            <a:r>
              <a:rPr lang="en-US" sz="2400" b="1" dirty="0" smtClean="0"/>
              <a:t>The </a:t>
            </a:r>
            <a:r>
              <a:rPr lang="en-US" sz="2400" b="1" dirty="0"/>
              <a:t>sets of variables of monomials</a:t>
            </a:r>
            <a:endParaRPr lang="en-PH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984114" y="2900924"/>
                <a:ext cx="8595984" cy="308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/>
                  <a:t>						</a:t>
                </a:r>
                <a:r>
                  <a:rPr lang="en-US" sz="4800" b="1" dirty="0"/>
                  <a:t>60a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4800" dirty="0"/>
                  <a:t> + </a:t>
                </a:r>
                <a:r>
                  <a:rPr lang="en-US" sz="4800" b="1" dirty="0"/>
                  <a:t>40a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 smtClean="0"/>
              </a:p>
              <a:p>
                <a:endParaRPr lang="en-US" sz="4800" b="1" dirty="0" smtClean="0"/>
              </a:p>
              <a:p>
                <a:r>
                  <a:rPr lang="en-US" sz="4800" b="1" dirty="0"/>
                  <a:t>60a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4800" dirty="0"/>
                  <a:t> + </a:t>
                </a:r>
                <a:r>
                  <a:rPr lang="en-US" sz="4800" b="1" dirty="0"/>
                  <a:t>40a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/>
                  <a:t> = (60+40)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sz="4800" dirty="0" smtClean="0"/>
              </a:p>
              <a:p>
                <a:r>
                  <a:rPr lang="en-PH" sz="4800" dirty="0"/>
                  <a:t>	</a:t>
                </a:r>
                <a:r>
                  <a:rPr lang="en-PH" sz="4800" dirty="0" smtClean="0"/>
                  <a:t>								</a:t>
                </a:r>
                <a:r>
                  <a:rPr lang="en-US" sz="4800" b="1" dirty="0" smtClean="0"/>
                  <a:t>= 100a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4800" dirty="0"/>
                  <a:t> </a:t>
                </a:r>
                <a:r>
                  <a:rPr lang="en-PH" sz="4800" dirty="0" smtClean="0"/>
                  <a:t> </a:t>
                </a:r>
                <a:endParaRPr lang="en-PH" sz="48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114" y="2900924"/>
                <a:ext cx="8595984" cy="3080459"/>
              </a:xfrm>
              <a:prstGeom prst="rect">
                <a:avLst/>
              </a:prstGeom>
              <a:blipFill rotWithShape="0">
                <a:blip r:embed="rId2"/>
                <a:stretch>
                  <a:fillRect l="-3189" t="-3960" b="-1009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283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926" y="757646"/>
            <a:ext cx="10719582" cy="5773783"/>
          </a:xfrm>
        </p:spPr>
        <p:txBody>
          <a:bodyPr>
            <a:normAutofit fontScale="90000"/>
          </a:bodyPr>
          <a:lstStyle/>
          <a:p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Subtraction 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of 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Monomials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endParaRPr lang="en-PH" cap="none" dirty="0"/>
          </a:p>
        </p:txBody>
      </p:sp>
    </p:spTree>
    <p:extLst>
      <p:ext uri="{BB962C8B-B14F-4D97-AF65-F5344CB8AC3E}">
        <p14:creationId xmlns:p14="http://schemas.microsoft.com/office/powerpoint/2010/main" val="11137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7769" y="86078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Subtraction of </a:t>
            </a:r>
            <a:r>
              <a:rPr lang="en-US" sz="6000" b="1" cap="none" dirty="0"/>
              <a:t>Monomials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835376" y="1108150"/>
            <a:ext cx="179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dirty="0" smtClean="0"/>
              <a:t>x </a:t>
            </a:r>
            <a:r>
              <a:rPr lang="en-US" sz="3600" b="1" dirty="0"/>
              <a:t>-</a:t>
            </a:r>
            <a:r>
              <a:rPr lang="en-US" sz="3600" b="1" dirty="0" smtClean="0"/>
              <a:t> 3x</a:t>
            </a:r>
            <a:endParaRPr lang="en-PH" sz="3600" b="1" dirty="0"/>
          </a:p>
        </p:txBody>
      </p:sp>
      <p:sp>
        <p:nvSpPr>
          <p:cNvPr id="4" name="Oval 3"/>
          <p:cNvSpPr/>
          <p:nvPr/>
        </p:nvSpPr>
        <p:spPr>
          <a:xfrm>
            <a:off x="2714320" y="182670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00252" y="241220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521731" y="2412325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521730" y="1826492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391218" y="2589195"/>
            <a:ext cx="903761" cy="203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1" name="Oval 10"/>
          <p:cNvSpPr/>
          <p:nvPr/>
        </p:nvSpPr>
        <p:spPr>
          <a:xfrm>
            <a:off x="6354414" y="1744797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5564002" y="300310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5567032" y="238158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567033" y="175132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77198" y="2105387"/>
            <a:ext cx="33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</a:t>
            </a:r>
          </a:p>
          <a:p>
            <a:r>
              <a:rPr lang="en-US" sz="3600" b="1" dirty="0"/>
              <a:t>4</a:t>
            </a:r>
            <a:r>
              <a:rPr lang="en-US" sz="3600" b="1" dirty="0" smtClean="0"/>
              <a:t>x - 3x = x</a:t>
            </a:r>
            <a:endParaRPr lang="en-PH" sz="3600" b="1" dirty="0"/>
          </a:p>
        </p:txBody>
      </p:sp>
      <p:sp>
        <p:nvSpPr>
          <p:cNvPr id="16" name="Oval 15"/>
          <p:cNvSpPr/>
          <p:nvPr/>
        </p:nvSpPr>
        <p:spPr>
          <a:xfrm>
            <a:off x="2700251" y="2991591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49720" y="2425327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510651" y="1642871"/>
            <a:ext cx="1586130" cy="1961079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96252" y="3583705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3521729" y="2998158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564001" y="3599727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6354414" y="3042369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415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8" grpId="0" animBg="1"/>
      <p:bldP spid="21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1400" y="-25368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Subtraction of </a:t>
            </a:r>
            <a:r>
              <a:rPr lang="en-US" sz="6000" b="1" cap="none" dirty="0"/>
              <a:t>Monomials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2595842" y="992579"/>
            <a:ext cx="23324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dirty="0" smtClean="0"/>
              <a:t>x </a:t>
            </a:r>
            <a:r>
              <a:rPr lang="en-US" sz="3600" b="1" dirty="0"/>
              <a:t>-</a:t>
            </a:r>
            <a:r>
              <a:rPr lang="en-US" sz="3600" b="1" dirty="0" smtClean="0"/>
              <a:t> (- 3x)</a:t>
            </a:r>
            <a:endParaRPr lang="en-PH" sz="3600" b="1" dirty="0"/>
          </a:p>
        </p:txBody>
      </p:sp>
      <p:sp>
        <p:nvSpPr>
          <p:cNvPr id="4" name="Oval 3"/>
          <p:cNvSpPr/>
          <p:nvPr/>
        </p:nvSpPr>
        <p:spPr>
          <a:xfrm>
            <a:off x="2714320" y="182670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2700252" y="241220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795644" y="241220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795644" y="182494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4616026" y="2589195"/>
            <a:ext cx="903761" cy="2033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3" name="Oval 12"/>
          <p:cNvSpPr/>
          <p:nvPr/>
        </p:nvSpPr>
        <p:spPr>
          <a:xfrm>
            <a:off x="5952923" y="2135972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5950633" y="158108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57629" y="1989030"/>
            <a:ext cx="33151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</a:t>
            </a:r>
          </a:p>
          <a:p>
            <a:r>
              <a:rPr lang="en-US" sz="3600" b="1" dirty="0"/>
              <a:t>4</a:t>
            </a:r>
            <a:r>
              <a:rPr lang="en-US" sz="3600" b="1" dirty="0" smtClean="0"/>
              <a:t>x - (- 3x) = 7x</a:t>
            </a:r>
            <a:endParaRPr lang="en-PH" sz="3600" b="1" dirty="0"/>
          </a:p>
        </p:txBody>
      </p:sp>
      <p:sp>
        <p:nvSpPr>
          <p:cNvPr id="17" name="Oval 16"/>
          <p:cNvSpPr/>
          <p:nvPr/>
        </p:nvSpPr>
        <p:spPr>
          <a:xfrm>
            <a:off x="2681368" y="301227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3795644" y="301227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5950633" y="268717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2681367" y="3621444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954631" y="326159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5950633" y="384161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5950634" y="101003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950633" y="442953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92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8" grpId="0" animBg="1"/>
      <p:bldP spid="9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51400" y="-2536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Subtraction of Monomials</a:t>
            </a:r>
            <a:endParaRPr lang="en-PH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70" y="1342497"/>
                <a:ext cx="11465168" cy="3428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difference of the following monomials with the algebra disc method.</a:t>
                </a:r>
              </a:p>
              <a:p>
                <a:endParaRPr lang="en-US" sz="3600" b="1" dirty="0" smtClean="0"/>
              </a:p>
              <a:p>
                <a:r>
                  <a:rPr lang="en-US" sz="3600" b="1" dirty="0" smtClean="0"/>
                  <a:t>3)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-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/>
                  <a:t>							</a:t>
                </a:r>
                <a:r>
                  <a:rPr lang="en-US" sz="3600" b="1" dirty="0" smtClean="0"/>
                  <a:t>4)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-</a:t>
                </a:r>
                <a:r>
                  <a:rPr lang="en-US" sz="3600" b="1" dirty="0" smtClean="0"/>
                  <a:t> (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/>
                  <a:t>)</a:t>
                </a:r>
                <a:endParaRPr lang="en-US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1342497"/>
                <a:ext cx="11465168" cy="3428887"/>
              </a:xfrm>
              <a:prstGeom prst="rect">
                <a:avLst/>
              </a:prstGeom>
              <a:blipFill rotWithShape="0">
                <a:blip r:embed="rId2"/>
                <a:stretch>
                  <a:fillRect l="-1648" t="-266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117865" y="6141331"/>
            <a:ext cx="59312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116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3036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221236"/>
            <a:ext cx="123655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Difference between </a:t>
            </a:r>
            <a:r>
              <a:rPr lang="en-US" sz="3200" b="1" dirty="0"/>
              <a:t>like </a:t>
            </a:r>
            <a:r>
              <a:rPr lang="en-US" sz="3200" b="1" dirty="0" smtClean="0"/>
              <a:t>monomials      </a:t>
            </a:r>
          </a:p>
          <a:p>
            <a:pPr algn="ctr"/>
            <a:r>
              <a:rPr lang="en-US" sz="2800" b="1" dirty="0" smtClean="0"/>
              <a:t>= </a:t>
            </a:r>
          </a:p>
          <a:p>
            <a:r>
              <a:rPr lang="en-US" sz="3200" b="1" dirty="0" smtClean="0"/>
              <a:t>Difference between </a:t>
            </a:r>
            <a:r>
              <a:rPr lang="en-US" sz="3200" b="1" dirty="0"/>
              <a:t>coefficients </a:t>
            </a:r>
            <a:r>
              <a:rPr lang="en-US" sz="3200" b="1" dirty="0" smtClean="0"/>
              <a:t> </a:t>
            </a:r>
            <a:r>
              <a:rPr lang="en-US" sz="2800" b="1" dirty="0" smtClean="0"/>
              <a:t>x  </a:t>
            </a:r>
            <a:r>
              <a:rPr lang="en-US" sz="3200" b="1" dirty="0" smtClean="0"/>
              <a:t>The </a:t>
            </a:r>
            <a:r>
              <a:rPr lang="en-US" sz="3200" b="1" dirty="0"/>
              <a:t>sets of variables of monomials</a:t>
            </a:r>
            <a:endParaRPr lang="en-PH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2918344" y="2877415"/>
            <a:ext cx="331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</a:t>
            </a:r>
            <a:r>
              <a:rPr lang="en-US" sz="3600" b="1" dirty="0"/>
              <a:t>-</a:t>
            </a:r>
            <a:r>
              <a:rPr lang="en-US" sz="3600" b="1" dirty="0" smtClean="0"/>
              <a:t> 2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PH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21822" y="3523746"/>
            <a:ext cx="530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4</a:t>
            </a:r>
            <a:r>
              <a:rPr lang="en-US" sz="3600" b="1" i="1" dirty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/>
              <a:t> - </a:t>
            </a:r>
            <a:r>
              <a:rPr lang="en-US" sz="3600" b="1" dirty="0" smtClean="0"/>
              <a:t>2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PH" sz="3600" b="1" dirty="0" smtClean="0"/>
              <a:t> 	</a:t>
            </a:r>
            <a:r>
              <a:rPr lang="en-US" sz="3600" b="1" dirty="0" smtClean="0"/>
              <a:t>= (4 </a:t>
            </a:r>
            <a:r>
              <a:rPr lang="en-US" sz="3600" b="1" dirty="0"/>
              <a:t>-</a:t>
            </a:r>
            <a:r>
              <a:rPr lang="en-US" sz="3600" b="1" dirty="0" smtClean="0"/>
              <a:t> 2)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r>
              <a:rPr lang="en-US" sz="3600" b="1" dirty="0" smtClean="0"/>
              <a:t> </a:t>
            </a:r>
            <a:endParaRPr lang="en-PH" sz="36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514700" y="4082532"/>
            <a:ext cx="3315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 = 2</a:t>
            </a:r>
            <a:r>
              <a:rPr lang="en-US" sz="3600" b="1" i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x</a:t>
            </a:r>
            <a:endParaRPr lang="en-PH" sz="3600" b="1" i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078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593087" y="-230532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Subtraction of Monomials</a:t>
            </a:r>
            <a:endParaRPr lang="en-PH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865" y="6141331"/>
            <a:ext cx="5931243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117</a:t>
            </a:r>
            <a:endParaRPr lang="en-PH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92370" y="1342497"/>
                <a:ext cx="11465168" cy="51034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difference of the following monomials.</a:t>
                </a:r>
              </a:p>
              <a:p>
                <a:r>
                  <a:rPr lang="en-US" sz="3600" b="1" dirty="0" smtClean="0"/>
                  <a:t>1) 4m </a:t>
                </a:r>
                <a:r>
                  <a:rPr lang="en-US" sz="3600" b="1" dirty="0"/>
                  <a:t>-</a:t>
                </a:r>
                <a:r>
                  <a:rPr lang="en-US" sz="3600" b="1" dirty="0" smtClean="0"/>
                  <a:t> </a:t>
                </a:r>
                <a:r>
                  <a:rPr lang="en-US" sz="3600" b="1" dirty="0"/>
                  <a:t>9</a:t>
                </a:r>
                <a:r>
                  <a:rPr lang="en-US" sz="3600" b="1" dirty="0" smtClean="0"/>
                  <a:t>m									</a:t>
                </a:r>
                <a:r>
                  <a:rPr lang="en-US" sz="3600" b="1" dirty="0"/>
                  <a:t> 2) 8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600" b="1" dirty="0"/>
                  <a:t> - (-2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en-US" sz="3600" b="1" dirty="0"/>
                  <a:t>) </a:t>
                </a:r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r>
                  <a:rPr lang="en-US" sz="3600" b="1" dirty="0" smtClean="0"/>
                  <a:t>3</a:t>
                </a:r>
                <a:r>
                  <a:rPr lang="en-US" sz="3600" b="1" dirty="0"/>
                  <a:t>) -13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- 7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/>
                  <a:t>						4)  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PH" sz="3600" b="1" dirty="0"/>
                  <a:t> </a:t>
                </a:r>
                <a:r>
                  <a:rPr lang="en-PH" sz="3600" b="1" dirty="0" smtClean="0"/>
                  <a:t>- 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𝒂𝒃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PH" sz="3600" b="1" dirty="0" smtClean="0"/>
                  <a:t>)</a:t>
                </a:r>
                <a:endParaRPr lang="en-PH" sz="36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370" y="1342497"/>
                <a:ext cx="11465168" cy="5103448"/>
              </a:xfrm>
              <a:prstGeom prst="rect">
                <a:avLst/>
              </a:prstGeom>
              <a:blipFill rotWithShape="0">
                <a:blip r:embed="rId2"/>
                <a:stretch>
                  <a:fillRect l="-1648" t="-179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226468" y="2535164"/>
                <a:ext cx="5455875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PH" sz="3600" dirty="0" smtClean="0"/>
                  <a:t> </a:t>
                </a:r>
                <a:r>
                  <a:rPr lang="en-PH" sz="3600" dirty="0"/>
                  <a:t>-</a:t>
                </a:r>
                <a:r>
                  <a:rPr lang="en-PH" sz="3600" dirty="0" smtClean="0"/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9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PH" sz="3600" dirty="0"/>
                  <a:t> </a:t>
                </a:r>
                <a:r>
                  <a:rPr lang="en-PH" sz="3600" dirty="0" smtClean="0"/>
                  <a:t> = </a:t>
                </a:r>
                <a:r>
                  <a:rPr lang="en-US" sz="3600" dirty="0" smtClean="0"/>
                  <a:t>(4 - 9)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endParaRPr lang="en-US" sz="3600" dirty="0" smtClean="0"/>
              </a:p>
              <a:p>
                <a:r>
                  <a:rPr lang="en-PH" sz="3600" dirty="0" smtClean="0"/>
                  <a:t> 				 = </a:t>
                </a:r>
                <a14:m>
                  <m:oMath xmlns:m="http://schemas.openxmlformats.org/officeDocument/2006/math"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468" y="2535164"/>
                <a:ext cx="5455875" cy="1200329"/>
              </a:xfrm>
              <a:prstGeom prst="rect">
                <a:avLst/>
              </a:prstGeom>
              <a:blipFill rotWithShape="0">
                <a:blip r:embed="rId3"/>
                <a:stretch>
                  <a:fillRect t="-8122" b="-1827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4846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84114" y="112080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R E M E M B E R</a:t>
            </a:r>
            <a:endParaRPr lang="en-PH" sz="60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1708257"/>
            <a:ext cx="1236550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Difference between </a:t>
            </a:r>
            <a:r>
              <a:rPr lang="en-US" sz="3200" b="1" dirty="0"/>
              <a:t>like </a:t>
            </a:r>
            <a:r>
              <a:rPr lang="en-US" sz="3200" b="1" dirty="0" smtClean="0"/>
              <a:t>monomials      </a:t>
            </a:r>
          </a:p>
          <a:p>
            <a:pPr algn="ctr"/>
            <a:r>
              <a:rPr lang="en-US" sz="2800" b="1" dirty="0" smtClean="0"/>
              <a:t>= </a:t>
            </a:r>
          </a:p>
          <a:p>
            <a:r>
              <a:rPr lang="en-US" sz="3200" b="1" dirty="0" smtClean="0"/>
              <a:t>Difference between </a:t>
            </a:r>
            <a:r>
              <a:rPr lang="en-US" sz="3200" b="1" dirty="0"/>
              <a:t>coefficients </a:t>
            </a:r>
            <a:r>
              <a:rPr lang="en-US" sz="3200" b="1" dirty="0" smtClean="0"/>
              <a:t> </a:t>
            </a:r>
            <a:r>
              <a:rPr lang="en-US" sz="2800" b="1" dirty="0" smtClean="0"/>
              <a:t>x  </a:t>
            </a:r>
            <a:r>
              <a:rPr lang="en-US" sz="3200" b="1" dirty="0" smtClean="0"/>
              <a:t>The </a:t>
            </a:r>
            <a:r>
              <a:rPr lang="en-US" sz="3200" b="1" dirty="0"/>
              <a:t>sets of variables of monomials</a:t>
            </a:r>
            <a:endParaRPr lang="en-PH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539977" y="3410375"/>
                <a:ext cx="8595984" cy="3080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800" b="1" dirty="0" smtClean="0"/>
                  <a:t>						</a:t>
                </a:r>
                <a:r>
                  <a:rPr lang="en-US" sz="4800" b="1" dirty="0"/>
                  <a:t>60a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4800" dirty="0"/>
                  <a:t> </a:t>
                </a:r>
                <a:r>
                  <a:rPr lang="en-PH" sz="4800" dirty="0" smtClean="0"/>
                  <a:t>- </a:t>
                </a:r>
                <a:r>
                  <a:rPr lang="en-US" sz="4800" b="1" dirty="0"/>
                  <a:t>40a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US" sz="4800" b="1" dirty="0" smtClean="0"/>
              </a:p>
              <a:p>
                <a:endParaRPr lang="en-US" sz="4800" b="1" dirty="0" smtClean="0"/>
              </a:p>
              <a:p>
                <a:r>
                  <a:rPr lang="en-US" sz="4800" b="1" dirty="0"/>
                  <a:t>60a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4800" dirty="0"/>
                  <a:t> </a:t>
                </a:r>
                <a:r>
                  <a:rPr lang="en-PH" sz="4800" dirty="0" smtClean="0"/>
                  <a:t>- </a:t>
                </a:r>
                <a:r>
                  <a:rPr lang="en-US" sz="4800" b="1" dirty="0"/>
                  <a:t>40a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800" b="1" dirty="0" smtClean="0"/>
                  <a:t> = (60 - 40) 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sz="4800" dirty="0" smtClean="0"/>
              </a:p>
              <a:p>
                <a:r>
                  <a:rPr lang="en-PH" sz="4800" dirty="0"/>
                  <a:t>	</a:t>
                </a:r>
                <a:r>
                  <a:rPr lang="en-PH" sz="4800" dirty="0" smtClean="0"/>
                  <a:t>								</a:t>
                </a:r>
                <a:r>
                  <a:rPr lang="en-US" sz="4800" b="1" dirty="0" smtClean="0"/>
                  <a:t>= 20a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4800" dirty="0"/>
                  <a:t> </a:t>
                </a:r>
                <a:r>
                  <a:rPr lang="en-PH" sz="4800" dirty="0" smtClean="0"/>
                  <a:t> </a:t>
                </a:r>
                <a:endParaRPr lang="en-PH" sz="48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77" y="3410375"/>
                <a:ext cx="8595984" cy="3080459"/>
              </a:xfrm>
              <a:prstGeom prst="rect">
                <a:avLst/>
              </a:prstGeom>
              <a:blipFill rotWithShape="0">
                <a:blip r:embed="rId2"/>
                <a:stretch>
                  <a:fillRect l="-3262" t="-3953" b="-988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221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926" y="757646"/>
            <a:ext cx="10719582" cy="5773783"/>
          </a:xfrm>
        </p:spPr>
        <p:txBody>
          <a:bodyPr>
            <a:normAutofit fontScale="90000"/>
          </a:bodyPr>
          <a:lstStyle/>
          <a:p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Addition</a:t>
            </a:r>
            <a:r>
              <a:rPr lang="en-US" sz="11500" b="1" cap="none" dirty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</a:t>
            </a: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of 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Polynomials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endParaRPr lang="en-PH" cap="none" dirty="0"/>
          </a:p>
        </p:txBody>
      </p:sp>
    </p:spTree>
    <p:extLst>
      <p:ext uri="{BB962C8B-B14F-4D97-AF65-F5344CB8AC3E}">
        <p14:creationId xmlns:p14="http://schemas.microsoft.com/office/powerpoint/2010/main" val="2344367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77" y="-294304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Addition of Polynomials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914154" y="895189"/>
            <a:ext cx="4153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smtClean="0"/>
              <a:t>x + </a:t>
            </a:r>
            <a:r>
              <a:rPr lang="en-US" sz="3600" b="1" dirty="0"/>
              <a:t>2</a:t>
            </a:r>
            <a:r>
              <a:rPr lang="en-US" sz="3600" b="1" dirty="0" smtClean="0"/>
              <a:t>) + (5x – 4)</a:t>
            </a:r>
          </a:p>
          <a:p>
            <a:r>
              <a:rPr lang="en-US" sz="3600" b="1" dirty="0" smtClean="0"/>
              <a:t>= x + </a:t>
            </a:r>
            <a:r>
              <a:rPr lang="en-US" sz="3600" b="1" dirty="0"/>
              <a:t>2</a:t>
            </a:r>
            <a:r>
              <a:rPr lang="en-US" sz="3600" b="1" dirty="0" smtClean="0"/>
              <a:t> + 5x - 4</a:t>
            </a:r>
            <a:endParaRPr lang="en-PH" sz="3600" b="1" dirty="0"/>
          </a:p>
        </p:txBody>
      </p:sp>
      <p:sp>
        <p:nvSpPr>
          <p:cNvPr id="4" name="Oval 3"/>
          <p:cNvSpPr/>
          <p:nvPr/>
        </p:nvSpPr>
        <p:spPr>
          <a:xfrm>
            <a:off x="3483601" y="3502971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23744" y="3481645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50025" y="2329521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889967" y="2291343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5673733" y="1715204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486434" y="2812730"/>
            <a:ext cx="2406304" cy="21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9093044" y="3455117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11251838" y="1634968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297145" y="3455117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31543" y="3455117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31543" y="283807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81016" y="2419769"/>
            <a:ext cx="271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</a:t>
            </a:r>
            <a:r>
              <a:rPr lang="en-US" sz="2000" b="1" dirty="0" smtClean="0"/>
              <a:t>rouping the like terms</a:t>
            </a:r>
            <a:endParaRPr lang="en-PH" sz="2000" b="1" dirty="0"/>
          </a:p>
        </p:txBody>
      </p:sp>
      <p:sp>
        <p:nvSpPr>
          <p:cNvPr id="16" name="Oval 15"/>
          <p:cNvSpPr/>
          <p:nvPr/>
        </p:nvSpPr>
        <p:spPr>
          <a:xfrm>
            <a:off x="4931061" y="170065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5652304" y="2921371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1277964" y="2253274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1277964" y="2848805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856" y="5506762"/>
            <a:ext cx="9638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 </a:t>
            </a:r>
            <a:r>
              <a:rPr lang="en-US" sz="3600" b="1" dirty="0"/>
              <a:t>(x + 2) + (5x – 4</a:t>
            </a:r>
            <a:r>
              <a:rPr lang="en-US" sz="3600" b="1" dirty="0" smtClean="0"/>
              <a:t>) = </a:t>
            </a:r>
            <a:r>
              <a:rPr lang="en-US" sz="3600" b="1" dirty="0"/>
              <a:t>x + 5x + 2 – 4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									    = 6x - 2</a:t>
            </a:r>
            <a:endParaRPr lang="en-US" sz="3600" b="1" dirty="0"/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1158" y="4296616"/>
            <a:ext cx="32352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/>
              <a:t>x + 2 + 5x - </a:t>
            </a:r>
            <a:r>
              <a:rPr lang="en-US" sz="3600" b="1" dirty="0" smtClean="0"/>
              <a:t>4						</a:t>
            </a:r>
            <a:endParaRPr lang="en-PH" sz="3600" b="1" dirty="0"/>
          </a:p>
        </p:txBody>
      </p:sp>
      <p:sp>
        <p:nvSpPr>
          <p:cNvPr id="23" name="Oval 22"/>
          <p:cNvSpPr/>
          <p:nvPr/>
        </p:nvSpPr>
        <p:spPr>
          <a:xfrm>
            <a:off x="4223744" y="2898060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38024" y="2908494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38024" y="3502971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889967" y="108918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91506" y="3502971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31542" y="225086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9821276" y="165696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831543" y="1079370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566910" y="3455117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0566909" y="2848805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84110" y="2848701"/>
            <a:ext cx="1397983" cy="1211627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44419" y="4143569"/>
            <a:ext cx="372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x + 5x </a:t>
            </a:r>
            <a:r>
              <a:rPr lang="en-US" sz="3600" b="1" dirty="0"/>
              <a:t>+</a:t>
            </a:r>
            <a:r>
              <a:rPr lang="en-US" sz="3600" b="1" dirty="0" smtClean="0"/>
              <a:t> </a:t>
            </a:r>
            <a:r>
              <a:rPr lang="en-US" sz="3600" b="1" dirty="0"/>
              <a:t>2</a:t>
            </a:r>
            <a:r>
              <a:rPr lang="en-US" sz="3600" b="1" dirty="0" smtClean="0"/>
              <a:t> – 4	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= 6x - 2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119105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18" grpId="0" animBg="1"/>
      <p:bldP spid="19" grpId="0" animBg="1"/>
      <p:bldP spid="21" grpId="0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32517" y="0"/>
            <a:ext cx="5767754" cy="974221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4400" b="1" dirty="0" smtClean="0"/>
              <a:t>V o c a b u l a r y</a:t>
            </a:r>
            <a:endParaRPr lang="en-PH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160270" y="1094270"/>
                <a:ext cx="10545243" cy="566024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variables</a:t>
                </a:r>
              </a:p>
              <a:p>
                <a:r>
                  <a:rPr lang="en-US" sz="3600" dirty="0" smtClean="0"/>
                  <a:t>- English small letters 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coefficient</a:t>
                </a:r>
              </a:p>
              <a:p>
                <a:r>
                  <a:rPr lang="en-US" sz="3600" dirty="0" smtClean="0"/>
                  <a:t>- a number in front of the variable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/>
                  <a:t>constant </a:t>
                </a:r>
                <a:endParaRPr lang="en-US" sz="3600" b="1" dirty="0" smtClean="0"/>
              </a:p>
              <a:p>
                <a:r>
                  <a:rPr lang="en-US" sz="3600" dirty="0" smtClean="0"/>
                  <a:t>- a number without a variable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/>
                  <a:t>algebraic expressions</a:t>
                </a:r>
              </a:p>
              <a:p>
                <a:r>
                  <a:rPr lang="en-US" sz="3600" dirty="0" smtClean="0"/>
                  <a:t>- built up from several terms using mathematical symbols ( +, -, x and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PH" sz="3600" b="1" dirty="0"/>
                      <m:t>÷</m:t>
                    </m:r>
                  </m:oMath>
                </a14:m>
                <a:r>
                  <a:rPr lang="en-US" sz="3600" dirty="0" smtClean="0"/>
                  <a:t>) with no equal symbol (</a:t>
                </a:r>
                <a:r>
                  <a:rPr lang="en-US" sz="3600" b="1" dirty="0" smtClean="0"/>
                  <a:t>=</a:t>
                </a:r>
                <a:r>
                  <a:rPr lang="en-US" sz="3600" dirty="0" smtClean="0"/>
                  <a:t>)</a:t>
                </a:r>
              </a:p>
              <a:p>
                <a:endParaRPr lang="en-US" sz="3600" dirty="0" smtClean="0"/>
              </a:p>
              <a:p>
                <a:endParaRPr lang="en-US" sz="3600" dirty="0" smtClean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0" y="1094270"/>
                <a:ext cx="10545243" cy="5660240"/>
              </a:xfrm>
              <a:prstGeom prst="rect">
                <a:avLst/>
              </a:prstGeom>
              <a:blipFill rotWithShape="0">
                <a:blip r:embed="rId2"/>
                <a:stretch>
                  <a:fillRect l="-1734" t="-2694" r="-1734" b="-3125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Subtitle 2"/>
              <p:cNvSpPr txBox="1">
                <a:spLocks/>
              </p:cNvSpPr>
              <p:nvPr/>
            </p:nvSpPr>
            <p:spPr>
              <a:xfrm>
                <a:off x="7610622" y="1094270"/>
                <a:ext cx="4581378" cy="32245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monomial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3600" dirty="0" smtClean="0"/>
                  <a:t>ex. (3a,  4ab,  5abc)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polynomial</a:t>
                </a:r>
              </a:p>
              <a:p>
                <a:pPr marL="571500" indent="-571500">
                  <a:buFontTx/>
                  <a:buChar char="-"/>
                </a:pPr>
                <a:r>
                  <a:rPr lang="en-US" sz="3600" dirty="0" smtClean="0"/>
                  <a:t>ex. ( 6x + 7) , 4ab, </a:t>
                </a:r>
              </a:p>
              <a:p>
                <a:r>
                  <a:rPr lang="en-US" sz="3600" dirty="0" smtClean="0"/>
                  <a:t>    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PH" sz="3600" i="1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r>
                  <a:rPr lang="en-US" sz="3600" dirty="0" smtClean="0"/>
                  <a:t>)</a:t>
                </a:r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4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10622" y="1094270"/>
                <a:ext cx="4581378" cy="3224512"/>
              </a:xfrm>
              <a:prstGeom prst="rect">
                <a:avLst/>
              </a:prstGeom>
              <a:blipFill rotWithShape="0">
                <a:blip r:embed="rId3"/>
                <a:stretch>
                  <a:fillRect l="-2793" t="-4735" r="-3191" b="-5682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3563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23" y="2031715"/>
            <a:ext cx="5330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x 		+ 		2 </a:t>
            </a:r>
            <a:endParaRPr lang="en-US" sz="6000" b="1" dirty="0"/>
          </a:p>
          <a:p>
            <a:r>
              <a:rPr lang="en-US" sz="6000" b="1" dirty="0" smtClean="0"/>
              <a:t>5x 	 - 		4				 </a:t>
            </a:r>
          </a:p>
          <a:p>
            <a:r>
              <a:rPr lang="en-US" sz="6000" b="1" dirty="0" smtClean="0"/>
              <a:t>6x 	 - 		2</a:t>
            </a:r>
            <a:endParaRPr lang="en-PH" sz="6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57933" y="3938037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57932" y="4944857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57932" y="4792394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429589" y="206684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smtClean="0"/>
              <a:t>Addition of Polynomials</a:t>
            </a:r>
            <a:endParaRPr lang="en-PH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290400" y="1260542"/>
            <a:ext cx="415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smtClean="0"/>
              <a:t>x + </a:t>
            </a:r>
            <a:r>
              <a:rPr lang="en-US" sz="3600" b="1" dirty="0"/>
              <a:t>2</a:t>
            </a:r>
            <a:r>
              <a:rPr lang="en-US" sz="3600" b="1" dirty="0" smtClean="0"/>
              <a:t>) + (5x – 4)</a:t>
            </a:r>
          </a:p>
        </p:txBody>
      </p:sp>
    </p:spTree>
    <p:extLst>
      <p:ext uri="{BB962C8B-B14F-4D97-AF65-F5344CB8AC3E}">
        <p14:creationId xmlns:p14="http://schemas.microsoft.com/office/powerpoint/2010/main" val="3699955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77" y="-294304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Addition of Polynomials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914154" y="895189"/>
            <a:ext cx="4153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(2x </a:t>
            </a:r>
            <a:r>
              <a:rPr lang="en-US" sz="3600" b="1" dirty="0"/>
              <a:t>-</a:t>
            </a:r>
            <a:r>
              <a:rPr lang="en-US" sz="3600" b="1" dirty="0" smtClean="0"/>
              <a:t> 3) + (-3x </a:t>
            </a:r>
            <a:r>
              <a:rPr lang="en-US" sz="3600" b="1" dirty="0"/>
              <a:t>+</a:t>
            </a:r>
            <a:r>
              <a:rPr lang="en-US" sz="3600" b="1" dirty="0" smtClean="0"/>
              <a:t> </a:t>
            </a:r>
            <a:r>
              <a:rPr lang="en-US" sz="3600" b="1" dirty="0"/>
              <a:t>2</a:t>
            </a:r>
            <a:r>
              <a:rPr lang="en-US" sz="3600" b="1" dirty="0" smtClean="0"/>
              <a:t>)</a:t>
            </a:r>
          </a:p>
          <a:p>
            <a:r>
              <a:rPr lang="en-US" sz="3600" b="1" dirty="0" smtClean="0"/>
              <a:t>= 2x </a:t>
            </a:r>
            <a:r>
              <a:rPr lang="en-US" sz="3600" b="1" dirty="0"/>
              <a:t>-</a:t>
            </a:r>
            <a:r>
              <a:rPr lang="en-US" sz="3600" b="1" dirty="0" smtClean="0"/>
              <a:t> 3 - 3x + </a:t>
            </a:r>
            <a:r>
              <a:rPr lang="en-US" sz="3600" b="1" dirty="0"/>
              <a:t>2</a:t>
            </a:r>
            <a:endParaRPr lang="en-PH" sz="3600" b="1" dirty="0"/>
          </a:p>
        </p:txBody>
      </p:sp>
      <p:sp>
        <p:nvSpPr>
          <p:cNvPr id="4" name="Oval 3"/>
          <p:cNvSpPr/>
          <p:nvPr/>
        </p:nvSpPr>
        <p:spPr>
          <a:xfrm>
            <a:off x="3498442" y="347839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23744" y="3481645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919034" y="2297032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6513052" y="3316138"/>
            <a:ext cx="2406304" cy="2172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9093044" y="3455117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0614465" y="2276196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31543" y="3455117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31543" y="2838070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11923" y="2945466"/>
            <a:ext cx="271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</a:t>
            </a:r>
            <a:r>
              <a:rPr lang="en-US" sz="2000" b="1" dirty="0" smtClean="0"/>
              <a:t>rouping the like terms</a:t>
            </a:r>
            <a:endParaRPr lang="en-PH" sz="2000" b="1" dirty="0"/>
          </a:p>
        </p:txBody>
      </p:sp>
      <p:sp>
        <p:nvSpPr>
          <p:cNvPr id="17" name="Oval 16"/>
          <p:cNvSpPr/>
          <p:nvPr/>
        </p:nvSpPr>
        <p:spPr>
          <a:xfrm>
            <a:off x="5652304" y="2921371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10614466" y="2847544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9" name="Oval 18"/>
          <p:cNvSpPr/>
          <p:nvPr/>
        </p:nvSpPr>
        <p:spPr>
          <a:xfrm>
            <a:off x="10600948" y="3424779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856" y="5506762"/>
            <a:ext cx="9638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 </a:t>
            </a:r>
            <a:r>
              <a:rPr lang="en-US" sz="3600" b="1" dirty="0"/>
              <a:t>(2x - 3) + (-3x + 2</a:t>
            </a:r>
            <a:r>
              <a:rPr lang="en-US" sz="3600" b="1" dirty="0" smtClean="0"/>
              <a:t>) = </a:t>
            </a:r>
            <a:r>
              <a:rPr lang="en-US" sz="3600" b="1" dirty="0"/>
              <a:t>2x - 3x - 3 + 2</a:t>
            </a:r>
          </a:p>
          <a:p>
            <a:r>
              <a:rPr lang="en-US" sz="3600" b="1" dirty="0"/>
              <a:t>	</a:t>
            </a:r>
            <a:r>
              <a:rPr lang="en-US" sz="3600" b="1" dirty="0" smtClean="0"/>
              <a:t>										      = -x - 1</a:t>
            </a:r>
            <a:endParaRPr lang="en-US" sz="3600" b="1" dirty="0"/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3251158" y="4296616"/>
            <a:ext cx="36138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</a:t>
            </a:r>
            <a:r>
              <a:rPr lang="en-US" sz="3600" b="1" dirty="0"/>
              <a:t>2x - 3 - 3x + </a:t>
            </a:r>
            <a:r>
              <a:rPr lang="en-US" sz="3600" b="1" dirty="0" smtClean="0"/>
              <a:t>2						</a:t>
            </a:r>
            <a:endParaRPr lang="en-PH" sz="3600" b="1" dirty="0"/>
          </a:p>
        </p:txBody>
      </p:sp>
      <p:sp>
        <p:nvSpPr>
          <p:cNvPr id="23" name="Oval 22"/>
          <p:cNvSpPr/>
          <p:nvPr/>
        </p:nvSpPr>
        <p:spPr>
          <a:xfrm>
            <a:off x="4223744" y="2898060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4938024" y="2908494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938024" y="3516034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4202470" y="2313571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663370" y="3502971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31542" y="2250868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9098410" y="2867421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1317243" y="2883937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11308870" y="3453936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84110" y="2848701"/>
            <a:ext cx="1397983" cy="1211627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3509464" y="2897156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9104721" y="2847544"/>
            <a:ext cx="1397983" cy="1211627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963461" y="4255395"/>
            <a:ext cx="3632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2x </a:t>
            </a:r>
            <a:r>
              <a:rPr lang="en-US" sz="3600" b="1" dirty="0"/>
              <a:t>-</a:t>
            </a:r>
            <a:r>
              <a:rPr lang="en-US" sz="3600" b="1" dirty="0" smtClean="0"/>
              <a:t> </a:t>
            </a:r>
            <a:r>
              <a:rPr lang="en-US" sz="3600" b="1" dirty="0"/>
              <a:t>3</a:t>
            </a:r>
            <a:r>
              <a:rPr lang="en-US" sz="3600" b="1" dirty="0" smtClean="0"/>
              <a:t>x - 3 + 2</a:t>
            </a:r>
          </a:p>
          <a:p>
            <a:r>
              <a:rPr lang="en-US" sz="3600" b="1" dirty="0" smtClean="0"/>
              <a:t>= -x - 1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2384163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7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7" grpId="0" animBg="1"/>
      <p:bldP spid="18" grpId="0" animBg="1"/>
      <p:bldP spid="19" grpId="0" animBg="1"/>
      <p:bldP spid="22" grpId="0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23" y="2031715"/>
            <a:ext cx="5330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2x 		- 		3 </a:t>
            </a:r>
            <a:endParaRPr lang="en-US" sz="6000" b="1" dirty="0"/>
          </a:p>
          <a:p>
            <a:r>
              <a:rPr lang="en-US" sz="6000" b="1" dirty="0" smtClean="0"/>
              <a:t>-3x 	  +	</a:t>
            </a:r>
            <a:r>
              <a:rPr lang="en-US" sz="6000" b="1" dirty="0"/>
              <a:t>2</a:t>
            </a:r>
            <a:r>
              <a:rPr lang="en-US" sz="6000" b="1" dirty="0" smtClean="0"/>
              <a:t>				 </a:t>
            </a:r>
          </a:p>
          <a:p>
            <a:r>
              <a:rPr lang="en-US" sz="6000" b="1" dirty="0" smtClean="0"/>
              <a:t>-x 	 		- 		1</a:t>
            </a:r>
            <a:endParaRPr lang="en-PH" sz="6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57933" y="3938037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57932" y="4944857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57932" y="4792394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429589" y="206684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Addition of Polynomials</a:t>
            </a:r>
            <a:endParaRPr lang="en-PH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192172" y="1270957"/>
            <a:ext cx="415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(2x </a:t>
            </a:r>
            <a:r>
              <a:rPr lang="en-US" sz="3600" b="1" dirty="0"/>
              <a:t>-</a:t>
            </a:r>
            <a:r>
              <a:rPr lang="en-US" sz="3600" b="1" dirty="0" smtClean="0"/>
              <a:t> 3) + (-3x </a:t>
            </a:r>
            <a:r>
              <a:rPr lang="en-US" sz="3600" b="1" dirty="0"/>
              <a:t>+</a:t>
            </a:r>
            <a:r>
              <a:rPr lang="en-US" sz="3600" b="1" dirty="0" smtClean="0"/>
              <a:t> </a:t>
            </a:r>
            <a:r>
              <a:rPr lang="en-US" sz="3600" b="1" dirty="0"/>
              <a:t>2</a:t>
            </a:r>
            <a:r>
              <a:rPr lang="en-US" sz="36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249208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9589" y="206684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Addition of Polynomials</a:t>
            </a:r>
            <a:endParaRPr lang="en-PH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56090" y="1656292"/>
                <a:ext cx="6793349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2800" b="1" dirty="0" smtClean="0"/>
                  <a:t> - 1)  +  </a:t>
                </a:r>
                <a:r>
                  <a:rPr lang="en-US" sz="2800" b="1" dirty="0" smtClean="0"/>
                  <a:t>(-2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/>
                  <a:t> </a:t>
                </a:r>
                <a:r>
                  <a:rPr lang="en-US" sz="2800" b="1" dirty="0" smtClean="0"/>
                  <a:t>+ 4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PH" sz="2800" b="1" dirty="0"/>
                  <a:t> </a:t>
                </a:r>
                <a:r>
                  <a:rPr lang="en-PH" sz="2800" b="1" dirty="0" smtClean="0"/>
                  <a:t>+ 2) </a:t>
                </a:r>
                <a:endParaRPr lang="en-PH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090" y="1656292"/>
                <a:ext cx="6793349" cy="532966"/>
              </a:xfrm>
              <a:prstGeom prst="rect">
                <a:avLst/>
              </a:prstGeom>
              <a:blipFill rotWithShape="0">
                <a:blip r:embed="rId2"/>
                <a:stretch>
                  <a:fillRect l="-1885" t="-10345" b="-3218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30461" y="1656292"/>
                <a:ext cx="7076050" cy="53296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 smtClean="0"/>
                  <a:t>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2800" b="1" dirty="0" smtClean="0"/>
                  <a:t> - y) </a:t>
                </a:r>
                <a:r>
                  <a:rPr lang="en-PH" sz="2800" b="1" dirty="0" smtClean="0"/>
                  <a:t> +  </a:t>
                </a:r>
                <a:r>
                  <a:rPr lang="en-US" sz="2800" b="1" dirty="0" smtClean="0"/>
                  <a:t>(-2y – 4)  +  (2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PH" sz="2800" b="1" dirty="0"/>
                  <a:t> </a:t>
                </a:r>
                <a:r>
                  <a:rPr lang="en-PH" sz="2800" b="1" dirty="0" smtClean="0"/>
                  <a:t>+ 5) </a:t>
                </a:r>
                <a:endParaRPr lang="en-PH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61" y="1656292"/>
                <a:ext cx="7076050" cy="532966"/>
              </a:xfrm>
              <a:prstGeom prst="rect">
                <a:avLst/>
              </a:prstGeom>
              <a:blipFill rotWithShape="0">
                <a:blip r:embed="rId3"/>
                <a:stretch>
                  <a:fillRect l="-1723" t="-10345" b="-3218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427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9589" y="206684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Addition of Polynomials</a:t>
            </a:r>
            <a:endParaRPr lang="en-PH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865" y="6141331"/>
            <a:ext cx="597344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122</a:t>
            </a:r>
            <a:endParaRPr lang="en-PH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864" y="1342497"/>
                <a:ext cx="12074135" cy="47816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sum of the following polynomials.</a:t>
                </a:r>
              </a:p>
              <a:p>
                <a:r>
                  <a:rPr lang="en-US" sz="3200" b="1" dirty="0" smtClean="0"/>
                  <a:t>1) (2x – 5y) + (3x + 8y)					3</a:t>
                </a:r>
                <a:r>
                  <a:rPr lang="en-US" sz="3200" b="1" dirty="0"/>
                  <a:t>)</a:t>
                </a:r>
                <a:r>
                  <a:rPr lang="en-US" sz="3200" b="1" dirty="0" smtClean="0"/>
                  <a:t> (-3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200" b="1" dirty="0" smtClean="0"/>
                  <a:t>)</a:t>
                </a:r>
                <a:r>
                  <a:rPr lang="en-US" sz="3200" b="1" dirty="0"/>
                  <a:t> + 5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2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2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endParaRPr lang="en-US" sz="3200" b="1" dirty="0"/>
              </a:p>
              <a:p>
                <a:endParaRPr lang="en-US" sz="3200" b="1" dirty="0" smtClean="0"/>
              </a:p>
              <a:p>
                <a:endParaRPr lang="en-US" sz="3200" b="1" dirty="0" smtClean="0"/>
              </a:p>
              <a:p>
                <a:endParaRPr lang="en-US" sz="3200" b="1" dirty="0" smtClean="0"/>
              </a:p>
              <a:p>
                <a:r>
                  <a:rPr lang="en-US" sz="3200" b="1" dirty="0" smtClean="0"/>
                  <a:t>2)  </a:t>
                </a:r>
                <a:r>
                  <a:rPr lang="en-US" sz="2800" b="1" dirty="0" smtClean="0"/>
                  <a:t>(-3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- 6) + (-4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 -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2800" b="1" dirty="0" smtClean="0"/>
                  <a:t> + 3)</a:t>
                </a:r>
                <a:r>
                  <a:rPr lang="en-US" sz="3200" b="1" dirty="0" smtClean="0"/>
                  <a:t>			   4)</a:t>
                </a:r>
                <a:r>
                  <a:rPr lang="en-US" sz="2800" b="1" dirty="0" smtClean="0"/>
                  <a:t>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PH" sz="28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2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PH" sz="2800" b="1" dirty="0" smtClean="0"/>
                  <a:t>-     ) + 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+    </m:t>
                    </m:r>
                  </m:oMath>
                </a14:m>
                <a:r>
                  <a:rPr lang="en-PH" sz="2800" b="1" dirty="0" smtClean="0"/>
                  <a:t> ) - 2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sz="28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4" y="1342497"/>
                <a:ext cx="12074135" cy="4781694"/>
              </a:xfrm>
              <a:prstGeom prst="rect">
                <a:avLst/>
              </a:prstGeom>
              <a:blipFill rotWithShape="0">
                <a:blip r:embed="rId2"/>
                <a:stretch>
                  <a:fillRect l="-1514" t="-191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393766" y="3845886"/>
                <a:ext cx="548640" cy="69192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PH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766" y="3845886"/>
                <a:ext cx="548640" cy="69192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713787" y="3845886"/>
                <a:ext cx="548640" cy="72334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PH" sz="20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87" y="3845886"/>
                <a:ext cx="548640" cy="72334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0245970" y="3845885"/>
                <a:ext cx="54864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PH" sz="2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5970" y="3845885"/>
                <a:ext cx="548640" cy="69147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3651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5926" y="757646"/>
            <a:ext cx="10719582" cy="5773783"/>
          </a:xfrm>
        </p:spPr>
        <p:txBody>
          <a:bodyPr>
            <a:normAutofit fontScale="90000"/>
          </a:bodyPr>
          <a:lstStyle/>
          <a:p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Subtraction 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of  </a:t>
            </a:r>
            <a:b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</a:br>
            <a:r>
              <a:rPr lang="en-US" sz="11500" b="1" cap="none" dirty="0" smtClean="0">
                <a:effectLst>
                  <a:outerShdw blurRad="101600" sx="97000" sy="97000" algn="br" rotWithShape="0">
                    <a:schemeClr val="accent2">
                      <a:lumMod val="50000"/>
                      <a:alpha val="49000"/>
                    </a:schemeClr>
                  </a:outerShdw>
                </a:effectLst>
              </a:rPr>
              <a:t> Polynomials</a:t>
            </a:r>
            <a:r>
              <a:rPr lang="en-US" cap="none" dirty="0" smtClean="0"/>
              <a:t/>
            </a:r>
            <a:br>
              <a:rPr lang="en-US" cap="none" dirty="0" smtClean="0"/>
            </a:br>
            <a:r>
              <a:rPr lang="en-US" cap="none" dirty="0"/>
              <a:t/>
            </a:r>
            <a:br>
              <a:rPr lang="en-US" cap="none" dirty="0"/>
            </a:br>
            <a:endParaRPr lang="en-PH" cap="none" dirty="0"/>
          </a:p>
        </p:txBody>
      </p:sp>
    </p:spTree>
    <p:extLst>
      <p:ext uri="{BB962C8B-B14F-4D97-AF65-F5344CB8AC3E}">
        <p14:creationId xmlns:p14="http://schemas.microsoft.com/office/powerpoint/2010/main" val="1469995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177" y="-294304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Subtraction of Polynomials</a:t>
            </a:r>
            <a:endParaRPr lang="en-PH" sz="6000" dirty="0"/>
          </a:p>
        </p:txBody>
      </p:sp>
      <p:sp>
        <p:nvSpPr>
          <p:cNvPr id="3" name="TextBox 2"/>
          <p:cNvSpPr txBox="1"/>
          <p:nvPr/>
        </p:nvSpPr>
        <p:spPr>
          <a:xfrm>
            <a:off x="646400" y="1155707"/>
            <a:ext cx="41538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</a:t>
            </a:r>
            <a:r>
              <a:rPr lang="en-US" sz="3600" b="1" dirty="0" smtClean="0"/>
              <a:t>x + </a:t>
            </a:r>
            <a:r>
              <a:rPr lang="en-US" sz="3600" b="1" dirty="0"/>
              <a:t>1</a:t>
            </a:r>
            <a:r>
              <a:rPr lang="en-US" sz="3600" b="1" dirty="0" smtClean="0"/>
              <a:t>) </a:t>
            </a:r>
            <a:r>
              <a:rPr lang="en-US" sz="3600" b="1" dirty="0"/>
              <a:t>-</a:t>
            </a:r>
            <a:r>
              <a:rPr lang="en-US" sz="3600" b="1" dirty="0" smtClean="0"/>
              <a:t> (3x </a:t>
            </a:r>
            <a:r>
              <a:rPr lang="en-US" sz="3600" b="1" dirty="0"/>
              <a:t>+</a:t>
            </a:r>
            <a:r>
              <a:rPr lang="en-US" sz="3600" b="1" dirty="0" smtClean="0"/>
              <a:t> </a:t>
            </a:r>
            <a:r>
              <a:rPr lang="en-US" sz="3600" b="1" dirty="0"/>
              <a:t>1</a:t>
            </a:r>
            <a:r>
              <a:rPr lang="en-US" sz="3600" b="1" dirty="0" smtClean="0"/>
              <a:t>)</a:t>
            </a:r>
          </a:p>
          <a:p>
            <a:r>
              <a:rPr lang="en-US" sz="3600" b="1" dirty="0" smtClean="0"/>
              <a:t>= x + </a:t>
            </a:r>
            <a:r>
              <a:rPr lang="en-US" sz="3600" b="1" dirty="0"/>
              <a:t>1</a:t>
            </a:r>
            <a:r>
              <a:rPr lang="en-US" sz="3600" b="1" dirty="0" smtClean="0"/>
              <a:t> + [-(3x) +1]</a:t>
            </a:r>
            <a:endParaRPr lang="en-PH" sz="3600" b="1" dirty="0"/>
          </a:p>
        </p:txBody>
      </p:sp>
      <p:sp>
        <p:nvSpPr>
          <p:cNvPr id="4" name="Oval 3"/>
          <p:cNvSpPr/>
          <p:nvPr/>
        </p:nvSpPr>
        <p:spPr>
          <a:xfrm>
            <a:off x="897156" y="2549508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1624382" y="2559391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6102533" y="2010644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336637" y="324868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6089559" y="3191380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3644551" y="2740572"/>
            <a:ext cx="1087286" cy="256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Oval 9"/>
          <p:cNvSpPr/>
          <p:nvPr/>
        </p:nvSpPr>
        <p:spPr>
          <a:xfrm>
            <a:off x="9093044" y="3455117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11297145" y="3455117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9831543" y="3455117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9831543" y="2838070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40993" y="2343456"/>
            <a:ext cx="27120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g</a:t>
            </a:r>
            <a:r>
              <a:rPr lang="en-US" sz="2000" b="1" dirty="0" smtClean="0"/>
              <a:t>rouping the like terms</a:t>
            </a:r>
            <a:endParaRPr lang="en-PH" sz="2000" b="1" dirty="0"/>
          </a:p>
        </p:txBody>
      </p:sp>
      <p:sp>
        <p:nvSpPr>
          <p:cNvPr id="16" name="Oval 15"/>
          <p:cNvSpPr/>
          <p:nvPr/>
        </p:nvSpPr>
        <p:spPr>
          <a:xfrm>
            <a:off x="4641446" y="3196646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094370" y="2602171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48856" y="5506762"/>
            <a:ext cx="9638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Therefore, </a:t>
            </a:r>
            <a:r>
              <a:rPr lang="en-US" sz="3600" b="1" dirty="0"/>
              <a:t>(x + 1) - (3x + 1</a:t>
            </a:r>
            <a:r>
              <a:rPr lang="en-US" sz="3600" b="1" dirty="0" smtClean="0"/>
              <a:t>) </a:t>
            </a:r>
            <a:r>
              <a:rPr lang="en-US" sz="3600" b="1" dirty="0"/>
              <a:t>= x - 3x + 1 - 1 </a:t>
            </a:r>
            <a:endParaRPr lang="en-US" sz="3600" b="1" dirty="0" smtClean="0"/>
          </a:p>
          <a:p>
            <a:r>
              <a:rPr lang="en-US" sz="3600" b="1" dirty="0"/>
              <a:t>	</a:t>
            </a:r>
            <a:r>
              <a:rPr lang="en-US" sz="3600" b="1" dirty="0" smtClean="0"/>
              <a:t>										    = -2x</a:t>
            </a:r>
            <a:endParaRPr lang="en-US" sz="3600" b="1" dirty="0"/>
          </a:p>
          <a:p>
            <a:r>
              <a:rPr lang="en-US" sz="3600" b="1" dirty="0" smtClean="0"/>
              <a:t> </a:t>
            </a:r>
            <a:endParaRPr lang="en-US" sz="3600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248856" y="4063208"/>
            <a:ext cx="368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/>
              <a:t>x + 1 + [-(3x) +1]</a:t>
            </a:r>
            <a:endParaRPr lang="en-PH" sz="3600" b="1" dirty="0"/>
          </a:p>
        </p:txBody>
      </p:sp>
      <p:sp>
        <p:nvSpPr>
          <p:cNvPr id="24" name="Oval 23"/>
          <p:cNvSpPr/>
          <p:nvPr/>
        </p:nvSpPr>
        <p:spPr>
          <a:xfrm>
            <a:off x="1618300" y="324868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897155" y="3248689"/>
            <a:ext cx="690061" cy="557358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361554" y="3203068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3066673" y="3242453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 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9831542" y="2250868"/>
            <a:ext cx="690061" cy="557358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10566910" y="3455117"/>
            <a:ext cx="690061" cy="557358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0584110" y="3395428"/>
            <a:ext cx="1397983" cy="6649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9014666" y="4129834"/>
            <a:ext cx="372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 x </a:t>
            </a:r>
            <a:r>
              <a:rPr lang="en-US" sz="3600" b="1" dirty="0"/>
              <a:t>- 3x </a:t>
            </a:r>
            <a:r>
              <a:rPr lang="en-US" sz="3600" b="1" dirty="0" smtClean="0"/>
              <a:t>+ 1 - 1	</a:t>
            </a:r>
          </a:p>
          <a:p>
            <a:r>
              <a:rPr lang="en-US" sz="3600" b="1" dirty="0"/>
              <a:t> </a:t>
            </a:r>
            <a:r>
              <a:rPr lang="en-US" sz="3600" b="1" dirty="0" smtClean="0"/>
              <a:t>       = -2x</a:t>
            </a:r>
            <a:endParaRPr lang="en-PH" sz="3600" b="1" dirty="0"/>
          </a:p>
        </p:txBody>
      </p:sp>
      <p:sp>
        <p:nvSpPr>
          <p:cNvPr id="36" name="Oval 35"/>
          <p:cNvSpPr/>
          <p:nvPr/>
        </p:nvSpPr>
        <p:spPr>
          <a:xfrm>
            <a:off x="6800416" y="3201783"/>
            <a:ext cx="690061" cy="557358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70109" y="3321077"/>
            <a:ext cx="3439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-</a:t>
            </a:r>
            <a:endParaRPr lang="en-PH" sz="2000" b="1" dirty="0"/>
          </a:p>
        </p:txBody>
      </p:sp>
      <p:sp>
        <p:nvSpPr>
          <p:cNvPr id="38" name="Right Arrow 37"/>
          <p:cNvSpPr/>
          <p:nvPr/>
        </p:nvSpPr>
        <p:spPr>
          <a:xfrm>
            <a:off x="7145445" y="2744250"/>
            <a:ext cx="2303125" cy="2583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9" name="Rectangle 38"/>
          <p:cNvSpPr/>
          <p:nvPr/>
        </p:nvSpPr>
        <p:spPr>
          <a:xfrm>
            <a:off x="9101706" y="3405245"/>
            <a:ext cx="1397983" cy="664900"/>
          </a:xfrm>
          <a:prstGeom prst="rect">
            <a:avLst/>
          </a:prstGeom>
          <a:noFill/>
          <a:ln w="762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rgbClr val="FF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4777317" y="4072642"/>
            <a:ext cx="36898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x </a:t>
            </a:r>
            <a:r>
              <a:rPr lang="en-US" sz="3600" b="1" dirty="0" smtClean="0"/>
              <a:t> + 1 - 3x - 1</a:t>
            </a:r>
            <a:endParaRPr lang="en-PH" sz="3600" b="1" dirty="0"/>
          </a:p>
        </p:txBody>
      </p:sp>
      <p:sp>
        <p:nvSpPr>
          <p:cNvPr id="41" name="Right Arrow 40"/>
          <p:cNvSpPr/>
          <p:nvPr/>
        </p:nvSpPr>
        <p:spPr>
          <a:xfrm>
            <a:off x="4064421" y="4291676"/>
            <a:ext cx="526288" cy="254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42" name="Right Arrow 41"/>
          <p:cNvSpPr/>
          <p:nvPr/>
        </p:nvSpPr>
        <p:spPr>
          <a:xfrm>
            <a:off x="7923509" y="4324196"/>
            <a:ext cx="1087286" cy="2569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85075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 animBg="1"/>
      <p:bldP spid="21" grpId="0"/>
      <p:bldP spid="22" grpId="0"/>
      <p:bldP spid="24" grpId="0" animBg="1"/>
      <p:bldP spid="25" grpId="0" animBg="1"/>
      <p:bldP spid="26" grpId="0" animBg="1"/>
      <p:bldP spid="27" grpId="0" animBg="1"/>
      <p:bldP spid="28" grpId="0" animBg="1"/>
      <p:bldP spid="31" grpId="0" animBg="1"/>
      <p:bldP spid="33" grpId="0" animBg="1"/>
      <p:bldP spid="36" grpId="0" animBg="1"/>
      <p:bldP spid="37" grpId="0"/>
      <p:bldP spid="38" grpId="0" animBg="1"/>
      <p:bldP spid="39" grpId="0" animBg="1"/>
      <p:bldP spid="40" grpId="0"/>
      <p:bldP spid="41" grpId="0" animBg="1"/>
      <p:bldP spid="42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431323" y="2031715"/>
            <a:ext cx="53301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/>
              <a:t>   x	</a:t>
            </a:r>
            <a:r>
              <a:rPr lang="en-US" sz="6000" b="1" dirty="0"/>
              <a:t> </a:t>
            </a:r>
            <a:r>
              <a:rPr lang="en-US" sz="6000" b="1" dirty="0" smtClean="0"/>
              <a:t> + 	1 </a:t>
            </a:r>
            <a:endParaRPr lang="en-US" sz="6000" b="1" dirty="0"/>
          </a:p>
          <a:p>
            <a:r>
              <a:rPr lang="en-US" sz="6000" b="1" dirty="0" smtClean="0"/>
              <a:t>-3x 	  -	</a:t>
            </a:r>
            <a:r>
              <a:rPr lang="en-US" sz="6000" b="1" dirty="0"/>
              <a:t> </a:t>
            </a:r>
            <a:r>
              <a:rPr lang="en-US" sz="6000" b="1" dirty="0" smtClean="0"/>
              <a:t> 1				 </a:t>
            </a:r>
          </a:p>
          <a:p>
            <a:r>
              <a:rPr lang="en-US" sz="6000" b="1" dirty="0" smtClean="0"/>
              <a:t>-2x 	 		</a:t>
            </a:r>
            <a:endParaRPr lang="en-PH" sz="6000" b="1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4557933" y="3938037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4557932" y="4944857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4557932" y="4792394"/>
            <a:ext cx="3151163" cy="1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8" name="Title 1"/>
          <p:cNvSpPr txBox="1">
            <a:spLocks/>
          </p:cNvSpPr>
          <p:nvPr/>
        </p:nvSpPr>
        <p:spPr>
          <a:xfrm>
            <a:off x="1429589" y="206684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Subtraction of Polynomials</a:t>
            </a:r>
            <a:endParaRPr lang="en-PH" sz="6000" dirty="0"/>
          </a:p>
        </p:txBody>
      </p:sp>
      <p:sp>
        <p:nvSpPr>
          <p:cNvPr id="9" name="TextBox 8"/>
          <p:cNvSpPr txBox="1"/>
          <p:nvPr/>
        </p:nvSpPr>
        <p:spPr>
          <a:xfrm>
            <a:off x="4192172" y="1270957"/>
            <a:ext cx="41538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(x + 1) - (3x + 1)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43341" y="2658395"/>
            <a:ext cx="4879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+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55831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6805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Subtraction of Polynomials</a:t>
            </a:r>
            <a:endParaRPr lang="en-PH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1740" y="1169079"/>
                <a:ext cx="6784809" cy="1226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 smtClean="0"/>
                  <a:t>) – 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/>
              </a:p>
              <a:p>
                <a:r>
                  <a:rPr lang="en-US" sz="3600" b="1" dirty="0" smtClean="0"/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3600" b="1" dirty="0"/>
                  <a:t> </a:t>
                </a:r>
                <a:r>
                  <a:rPr lang="en-US" sz="3600" b="1" dirty="0" smtClean="0"/>
                  <a:t>+ [–(</a:t>
                </a:r>
                <a:r>
                  <a:rPr lang="en-US" sz="3600" b="1" dirty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)]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0" y="1169079"/>
                <a:ext cx="6784809" cy="1226105"/>
              </a:xfrm>
              <a:prstGeom prst="rect">
                <a:avLst/>
              </a:prstGeom>
              <a:blipFill rotWithShape="0">
                <a:blip r:embed="rId2"/>
                <a:stretch>
                  <a:fillRect l="-2785" t="-6965" b="-17910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7865" y="6141331"/>
            <a:ext cx="597344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125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192554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556805" y="0"/>
            <a:ext cx="10364451" cy="1596177"/>
          </a:xfrm>
        </p:spPr>
        <p:txBody>
          <a:bodyPr>
            <a:normAutofit/>
          </a:bodyPr>
          <a:lstStyle/>
          <a:p>
            <a:r>
              <a:rPr lang="en-US" sz="6000" b="1" cap="none" dirty="0" smtClean="0"/>
              <a:t>Subtraction of Polynomials</a:t>
            </a:r>
            <a:endParaRPr lang="en-PH" sz="6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601740" y="1169079"/>
                <a:ext cx="790079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sz="3600" b="1" dirty="0" smtClean="0"/>
                  <a:t>) </a:t>
                </a:r>
                <a:r>
                  <a:rPr lang="en-US" sz="3600" dirty="0" smtClean="0"/>
                  <a:t>–</a:t>
                </a:r>
                <a:r>
                  <a:rPr lang="en-US" sz="3600" b="1" dirty="0" smtClean="0"/>
                  <a:t> (-4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−(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𝟐𝐲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3600" b="1" i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1740" y="1169079"/>
                <a:ext cx="7900797" cy="658898"/>
              </a:xfrm>
              <a:prstGeom prst="rect">
                <a:avLst/>
              </a:prstGeom>
              <a:blipFill rotWithShape="0">
                <a:blip r:embed="rId2"/>
                <a:stretch>
                  <a:fillRect l="-2392" t="-12963" b="-342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117865" y="6141331"/>
            <a:ext cx="597344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125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3883669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Subtitle 2"/>
              <p:cNvSpPr txBox="1">
                <a:spLocks/>
              </p:cNvSpPr>
              <p:nvPr/>
            </p:nvSpPr>
            <p:spPr>
              <a:xfrm>
                <a:off x="160271" y="1094270"/>
                <a:ext cx="5312062" cy="566024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 smtClean="0"/>
                  <a:t>algebraic </a:t>
                </a:r>
                <a:r>
                  <a:rPr lang="en-US" sz="3600" b="1" dirty="0"/>
                  <a:t>expressions</a:t>
                </a:r>
              </a:p>
              <a:p>
                <a:r>
                  <a:rPr lang="en-US" sz="3600" dirty="0" smtClean="0"/>
                  <a:t> 77p, 10m+2,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+6</m:t>
                    </m:r>
                  </m:oMath>
                </a14:m>
                <a:endParaRPr lang="en-US" sz="3600" b="0" dirty="0" smtClean="0"/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/>
                  <a:t>a</a:t>
                </a:r>
                <a:r>
                  <a:rPr lang="en-US" sz="3600" b="1" dirty="0" smtClean="0"/>
                  <a:t>lgebraic equation</a:t>
                </a:r>
                <a:endParaRPr lang="en-US" sz="3600" b="1" dirty="0"/>
              </a:p>
              <a:p>
                <a:r>
                  <a:rPr lang="en-US" sz="3600" dirty="0" smtClean="0"/>
                  <a:t>2m = 10,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endParaRPr lang="en-US" sz="3600" dirty="0" smtClean="0"/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/>
                  <a:t>monomial</a:t>
                </a:r>
              </a:p>
              <a:p>
                <a:r>
                  <a:rPr lang="en-US" sz="3600" dirty="0" smtClean="0"/>
                  <a:t> 30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3600" dirty="0" smtClean="0"/>
                  <a:t>,  40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sz="3600" dirty="0" smtClean="0"/>
                  <a:t>,  50xyz</a:t>
                </a:r>
              </a:p>
              <a:p>
                <a:pPr marL="571500" indent="-571500">
                  <a:buFont typeface="Wingdings" panose="05000000000000000000" pitchFamily="2" charset="2"/>
                  <a:buChar char="q"/>
                </a:pPr>
                <a:r>
                  <a:rPr lang="en-US" sz="3600" b="1" dirty="0"/>
                  <a:t>polynomial</a:t>
                </a:r>
              </a:p>
              <a:p>
                <a:r>
                  <a:rPr lang="en-US" sz="3600" dirty="0" smtClean="0"/>
                  <a:t> 6d </a:t>
                </a:r>
                <a:r>
                  <a:rPr lang="en-US" sz="3600" dirty="0"/>
                  <a:t>+ </a:t>
                </a:r>
                <a:r>
                  <a:rPr lang="en-US" sz="3600" dirty="0" smtClean="0"/>
                  <a:t>7 ,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13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3600" i="1">
                        <a:latin typeface="Cambria Math" panose="02040503050406030204" pitchFamily="18" charset="0"/>
                      </a:rPr>
                      <m:t>−2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𝑒</m:t>
                    </m:r>
                    <m:r>
                      <a:rPr lang="en-US" sz="3600" i="1">
                        <a:latin typeface="Cambria Math" panose="02040503050406030204" pitchFamily="18" charset="0"/>
                      </a:rPr>
                      <m:t>+10</m:t>
                    </m:r>
                  </m:oMath>
                </a14:m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2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271" y="1094270"/>
                <a:ext cx="5312062" cy="5660240"/>
              </a:xfrm>
              <a:prstGeom prst="rect">
                <a:avLst/>
              </a:prstGeom>
              <a:blipFill rotWithShape="0">
                <a:blip r:embed="rId2"/>
                <a:stretch>
                  <a:fillRect l="-3440" t="-2694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 txBox="1">
                <a:spLocks/>
              </p:cNvSpPr>
              <p:nvPr/>
            </p:nvSpPr>
            <p:spPr>
              <a:xfrm>
                <a:off x="6696222" y="2754261"/>
                <a:ext cx="4581378" cy="322451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rmAutofit/>
              </a:bodyPr>
              <a:lstStyle>
                <a:lvl1pPr marL="0" indent="0" algn="l" defTabSz="914400" rtl="0" eaLnBrk="1" latinLnBrk="0" hangingPunct="1">
                  <a:lnSpc>
                    <a:spcPct val="90000"/>
                  </a:lnSpc>
                  <a:spcBef>
                    <a:spcPts val="1200"/>
                  </a:spcBef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8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6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lnSpc>
                    <a:spcPct val="90000"/>
                  </a:lnSpc>
                  <a:spcBef>
                    <a:spcPts val="400"/>
                  </a:spcBef>
                  <a:spcAft>
                    <a:spcPts val="200"/>
                  </a:spcAft>
                  <a:buClr>
                    <a:schemeClr val="accent1">
                      <a:lumMod val="75000"/>
                    </a:schemeClr>
                  </a:buClr>
                  <a:buSzPct val="85000"/>
                  <a:buFont typeface="Wingdings" pitchFamily="2" charset="2"/>
                  <a:buNone/>
                  <a:defRPr sz="1400" kern="1200">
                    <a:solidFill>
                      <a:schemeClr val="tx1">
                        <a:tint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en-PH" sz="3600" i="1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US" sz="3600" dirty="0" smtClean="0"/>
              </a:p>
              <a:p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3600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3600" i="1">
                          <a:latin typeface="Cambria Math" panose="02040503050406030204" pitchFamily="18" charset="0"/>
                        </a:rPr>
                        <m:t>−5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3600" i="1">
                          <a:latin typeface="Cambria Math" panose="02040503050406030204" pitchFamily="18" charset="0"/>
                        </a:rPr>
                        <m:t>=6</m:t>
                      </m:r>
                    </m:oMath>
                  </m:oMathPara>
                </a14:m>
                <a:endParaRPr lang="en-US" sz="3600" dirty="0"/>
              </a:p>
              <a:p>
                <a:endParaRPr lang="en-US" sz="3600" dirty="0" smtClean="0"/>
              </a:p>
              <a:p>
                <a:endParaRPr lang="en-US" sz="3600" dirty="0" smtClean="0"/>
              </a:p>
            </p:txBody>
          </p:sp>
        </mc:Choice>
        <mc:Fallback xmlns="">
          <p:sp>
            <p:nvSpPr>
              <p:cNvPr id="3" name="Subtitl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6222" y="2754261"/>
                <a:ext cx="4581378" cy="322451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Down Arrow 4"/>
          <p:cNvSpPr/>
          <p:nvPr/>
        </p:nvSpPr>
        <p:spPr>
          <a:xfrm>
            <a:off x="8415494" y="1974951"/>
            <a:ext cx="295421" cy="8018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26328" y="1406383"/>
            <a:ext cx="30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variable</a:t>
            </a:r>
            <a:endParaRPr lang="en-PH" sz="3600" b="1" dirty="0"/>
          </a:p>
        </p:txBody>
      </p:sp>
      <p:sp>
        <p:nvSpPr>
          <p:cNvPr id="11" name="Curved Up Arrow 10"/>
          <p:cNvSpPr/>
          <p:nvPr/>
        </p:nvSpPr>
        <p:spPr>
          <a:xfrm>
            <a:off x="7369463" y="3192349"/>
            <a:ext cx="998806" cy="43609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>
              <a:solidFill>
                <a:schemeClr val="tx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39618" y="2644723"/>
            <a:ext cx="30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coefficient</a:t>
            </a:r>
            <a:endParaRPr lang="en-PH" sz="3600" b="1" dirty="0"/>
          </a:p>
        </p:txBody>
      </p:sp>
      <p:sp>
        <p:nvSpPr>
          <p:cNvPr id="15" name="Up Arrow 14"/>
          <p:cNvSpPr/>
          <p:nvPr/>
        </p:nvSpPr>
        <p:spPr>
          <a:xfrm>
            <a:off x="9449471" y="3206660"/>
            <a:ext cx="393896" cy="590843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6" name="TextBox 15"/>
          <p:cNvSpPr txBox="1"/>
          <p:nvPr/>
        </p:nvSpPr>
        <p:spPr>
          <a:xfrm>
            <a:off x="8750104" y="3603571"/>
            <a:ext cx="30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constant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77644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11" grpId="0" animBg="1"/>
      <p:bldP spid="12" grpId="0"/>
      <p:bldP spid="15" grpId="0" animBg="1"/>
      <p:bldP spid="1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429589" y="206684"/>
            <a:ext cx="10364451" cy="159617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cap="none" dirty="0" smtClean="0"/>
              <a:t>Subtraction of Polynomials</a:t>
            </a:r>
            <a:endParaRPr lang="en-PH" sz="6000" dirty="0"/>
          </a:p>
        </p:txBody>
      </p:sp>
      <p:sp>
        <p:nvSpPr>
          <p:cNvPr id="4" name="TextBox 3"/>
          <p:cNvSpPr txBox="1"/>
          <p:nvPr/>
        </p:nvSpPr>
        <p:spPr>
          <a:xfrm>
            <a:off x="117865" y="6141331"/>
            <a:ext cx="5973446" cy="646331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Open your book on page 126</a:t>
            </a:r>
            <a:endParaRPr lang="en-PH" sz="36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17864" y="1342497"/>
                <a:ext cx="12074135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Find the difference between the following polynomials.</a:t>
                </a:r>
              </a:p>
              <a:p>
                <a:r>
                  <a:rPr lang="en-US" sz="3200" b="1" dirty="0" smtClean="0"/>
                  <a:t>1) (-5x – 3y + 8) </a:t>
                </a:r>
                <a:r>
                  <a:rPr lang="en-US" sz="3200" b="1" dirty="0"/>
                  <a:t>-</a:t>
                </a:r>
                <a:r>
                  <a:rPr lang="en-US" sz="3200" b="1" dirty="0" smtClean="0"/>
                  <a:t> (-2x + y – 2z)		2) </a:t>
                </a:r>
                <a:r>
                  <a:rPr lang="en-US" sz="2800" b="1" dirty="0" smtClean="0"/>
                  <a:t>(-</a:t>
                </a:r>
                <a:r>
                  <a:rPr lang="en-US" sz="2800" b="1" dirty="0"/>
                  <a:t> </a:t>
                </a:r>
                <a:r>
                  <a:rPr lang="en-US" sz="2800" b="1" dirty="0" smtClean="0"/>
                  <a:t>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b="1" dirty="0" smtClean="0"/>
                  <a:t>) </a:t>
                </a:r>
                <a:r>
                  <a:rPr lang="en-US" sz="2800" b="1" dirty="0"/>
                  <a:t>-</a:t>
                </a:r>
                <a:r>
                  <a:rPr lang="en-US" sz="2800" b="1" dirty="0" smtClean="0"/>
                  <a:t> (3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 smtClean="0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</m:oMath>
                </a14:m>
                <a:r>
                  <a:rPr lang="en-US" sz="2800" b="1" dirty="0" smtClean="0"/>
                  <a:t> -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𝟕</m:t>
                        </m:r>
                      </m:sup>
                    </m:sSup>
                    <m:sSup>
                      <m:sSupPr>
                        <m:ctrlPr>
                          <a:rPr lang="en-PH" sz="2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sz="2800" b="1" i="1">
                            <a:latin typeface="Cambria Math" panose="02040503050406030204" pitchFamily="18" charset="0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b="1" dirty="0" smtClean="0"/>
                  <a:t>) - </a:t>
                </a:r>
                <a:r>
                  <a:rPr lang="en-US" sz="3200" b="1" dirty="0" smtClean="0"/>
                  <a:t>	</a:t>
                </a:r>
                <a:endParaRPr lang="en-PH" sz="2800" b="1" dirty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  <a:p>
                <a:endParaRPr lang="en-US" sz="3600" b="1" dirty="0" smtClean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64" y="1342497"/>
                <a:ext cx="12074135" cy="2800767"/>
              </a:xfrm>
              <a:prstGeom prst="rect">
                <a:avLst/>
              </a:prstGeom>
              <a:blipFill rotWithShape="0">
                <a:blip r:embed="rId2"/>
                <a:stretch>
                  <a:fillRect l="-1514" t="-3261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190599" y="1843742"/>
                <a:ext cx="54864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PH" sz="20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90599" y="1843742"/>
                <a:ext cx="548640" cy="69147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047011" y="1843741"/>
                <a:ext cx="548640" cy="69147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PH" sz="2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47011" y="1843741"/>
                <a:ext cx="548640" cy="69147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11519720" y="1843740"/>
                <a:ext cx="548640" cy="69140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PH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𝟕</m:t>
                          </m:r>
                        </m:num>
                        <m:den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PH" sz="20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720" y="1843740"/>
                <a:ext cx="548640" cy="69140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70708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443268" y="2173443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3957847" y="2173443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4" name="Right Arrow 3"/>
          <p:cNvSpPr/>
          <p:nvPr/>
        </p:nvSpPr>
        <p:spPr>
          <a:xfrm>
            <a:off x="1786597" y="2357607"/>
            <a:ext cx="1871003" cy="367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5" name="TextBox 4"/>
          <p:cNvSpPr txBox="1"/>
          <p:nvPr/>
        </p:nvSpPr>
        <p:spPr>
          <a:xfrm>
            <a:off x="2261638" y="1795684"/>
            <a:ext cx="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flip</a:t>
            </a:r>
            <a:endParaRPr lang="en-PH" sz="3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794735" y="2217325"/>
            <a:ext cx="30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Then, -(x) = -x</a:t>
            </a:r>
            <a:endParaRPr lang="en-PH" sz="3600" b="1" dirty="0"/>
          </a:p>
        </p:txBody>
      </p:sp>
      <p:sp>
        <p:nvSpPr>
          <p:cNvPr id="7" name="Oval 6"/>
          <p:cNvSpPr/>
          <p:nvPr/>
        </p:nvSpPr>
        <p:spPr>
          <a:xfrm>
            <a:off x="443267" y="3380920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957846" y="3380920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728694" y="3564444"/>
            <a:ext cx="1871003" cy="367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0" name="TextBox 9"/>
          <p:cNvSpPr txBox="1"/>
          <p:nvPr/>
        </p:nvSpPr>
        <p:spPr>
          <a:xfrm>
            <a:off x="2191297" y="3057754"/>
            <a:ext cx="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flip</a:t>
            </a:r>
            <a:endParaRPr lang="en-PH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751378" y="3380919"/>
            <a:ext cx="30104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Then, -(-x) = x</a:t>
            </a:r>
            <a:endParaRPr lang="en-PH" sz="3600" b="1" dirty="0"/>
          </a:p>
        </p:txBody>
      </p:sp>
      <p:sp>
        <p:nvSpPr>
          <p:cNvPr id="12" name="Oval 11"/>
          <p:cNvSpPr/>
          <p:nvPr/>
        </p:nvSpPr>
        <p:spPr>
          <a:xfrm>
            <a:off x="1264018" y="4621706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452603" y="4621706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165542" y="4381910"/>
            <a:ext cx="2393582" cy="1217030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5" name="TextBox 14"/>
          <p:cNvSpPr txBox="1"/>
          <p:nvPr/>
        </p:nvSpPr>
        <p:spPr>
          <a:xfrm>
            <a:off x="5751378" y="4681335"/>
            <a:ext cx="3659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Then, x + (-x) = 0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129933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/>
      <p:bldP spid="6" grpId="0"/>
      <p:bldP spid="7" grpId="0" animBg="1"/>
      <p:bldP spid="8" grpId="0" animBg="1"/>
      <p:bldP spid="9" grpId="0" animBg="1"/>
      <p:bldP spid="10" grpId="0"/>
      <p:bldP spid="11" grpId="0"/>
      <p:bldP spid="12" grpId="0" animBg="1"/>
      <p:bldP spid="13" grpId="0" animBg="1"/>
      <p:bldP spid="14" grpId="0" animBg="1"/>
      <p:bldP spid="1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167" y="378518"/>
            <a:ext cx="340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3x = x + x + x</a:t>
            </a:r>
            <a:endParaRPr lang="en-PH" sz="3600" b="1" dirty="0"/>
          </a:p>
        </p:txBody>
      </p:sp>
      <p:sp>
        <p:nvSpPr>
          <p:cNvPr id="3" name="Oval 2"/>
          <p:cNvSpPr/>
          <p:nvPr/>
        </p:nvSpPr>
        <p:spPr>
          <a:xfrm>
            <a:off x="4590172" y="35816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5543641" y="1313298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57709" y="378725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19810" y="378725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575726" y="1313298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3619810" y="1313298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66355" y="1357180"/>
            <a:ext cx="4826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-3x = (-x) + (-x) + (-x)</a:t>
            </a:r>
            <a:endParaRPr lang="en-PH" sz="3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49993" y="422607"/>
            <a:ext cx="92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3</a:t>
            </a:r>
            <a:r>
              <a:rPr lang="en-US" sz="3600" b="1" dirty="0" smtClean="0"/>
              <a:t>x</a:t>
            </a:r>
            <a:endParaRPr lang="en-PH" sz="3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513373" y="1343112"/>
            <a:ext cx="9290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-3x</a:t>
            </a:r>
            <a:endParaRPr lang="en-PH" sz="3600" b="1" dirty="0"/>
          </a:p>
        </p:txBody>
      </p:sp>
      <p:sp>
        <p:nvSpPr>
          <p:cNvPr id="12" name="Oval 11"/>
          <p:cNvSpPr/>
          <p:nvPr/>
        </p:nvSpPr>
        <p:spPr>
          <a:xfrm>
            <a:off x="213084" y="225477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1154431" y="225477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2105374" y="2257665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4330148" y="2247871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313419" y="2254364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296690" y="2254364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3252774" y="2596830"/>
            <a:ext cx="903761" cy="367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TextBox 18"/>
          <p:cNvSpPr txBox="1"/>
          <p:nvPr/>
        </p:nvSpPr>
        <p:spPr>
          <a:xfrm>
            <a:off x="3210738" y="2111114"/>
            <a:ext cx="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flip</a:t>
            </a:r>
            <a:endParaRPr lang="en-PH" sz="36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7480876" y="2298246"/>
            <a:ext cx="422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Then, -(3x) = -3x</a:t>
            </a:r>
            <a:endParaRPr lang="en-PH" sz="3600" b="1" dirty="0"/>
          </a:p>
        </p:txBody>
      </p:sp>
      <p:sp>
        <p:nvSpPr>
          <p:cNvPr id="21" name="Oval 20"/>
          <p:cNvSpPr/>
          <p:nvPr/>
        </p:nvSpPr>
        <p:spPr>
          <a:xfrm>
            <a:off x="213084" y="3240052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178095" y="3240052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2141609" y="3240052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4" name="Right Arrow 23"/>
          <p:cNvSpPr/>
          <p:nvPr/>
        </p:nvSpPr>
        <p:spPr>
          <a:xfrm>
            <a:off x="3265800" y="3580838"/>
            <a:ext cx="903761" cy="367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25" name="TextBox 24"/>
          <p:cNvSpPr txBox="1"/>
          <p:nvPr/>
        </p:nvSpPr>
        <p:spPr>
          <a:xfrm>
            <a:off x="3244781" y="3164797"/>
            <a:ext cx="9457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flip</a:t>
            </a:r>
            <a:endParaRPr lang="en-PH" sz="3600" b="1" dirty="0"/>
          </a:p>
        </p:txBody>
      </p:sp>
      <p:sp>
        <p:nvSpPr>
          <p:cNvPr id="26" name="Oval 25"/>
          <p:cNvSpPr/>
          <p:nvPr/>
        </p:nvSpPr>
        <p:spPr>
          <a:xfrm>
            <a:off x="4330148" y="3240052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5315917" y="3213790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6294996" y="320789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480876" y="3283934"/>
            <a:ext cx="42214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Then, -(-3x) = 3x</a:t>
            </a:r>
            <a:endParaRPr lang="en-PH" sz="3600" b="1" dirty="0"/>
          </a:p>
        </p:txBody>
      </p:sp>
      <p:sp>
        <p:nvSpPr>
          <p:cNvPr id="30" name="Oval 29"/>
          <p:cNvSpPr/>
          <p:nvPr/>
        </p:nvSpPr>
        <p:spPr>
          <a:xfrm>
            <a:off x="227152" y="4257895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1" name="Oval 30"/>
          <p:cNvSpPr/>
          <p:nvPr/>
        </p:nvSpPr>
        <p:spPr>
          <a:xfrm>
            <a:off x="213082" y="503675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2" name="Oval 31"/>
          <p:cNvSpPr/>
          <p:nvPr/>
        </p:nvSpPr>
        <p:spPr>
          <a:xfrm>
            <a:off x="213083" y="5815613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1214330" y="4260931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178095" y="5036754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5" name="Oval 34"/>
          <p:cNvSpPr/>
          <p:nvPr/>
        </p:nvSpPr>
        <p:spPr>
          <a:xfrm>
            <a:off x="1221278" y="5815613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80759" y="4197342"/>
            <a:ext cx="2198207" cy="2470743"/>
          </a:xfrm>
          <a:prstGeom prst="rect">
            <a:avLst/>
          </a:prstGeom>
          <a:noFill/>
          <a:ln w="76200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37" name="TextBox 36"/>
          <p:cNvSpPr txBox="1"/>
          <p:nvPr/>
        </p:nvSpPr>
        <p:spPr>
          <a:xfrm>
            <a:off x="2689060" y="5036754"/>
            <a:ext cx="50125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Then, 3x + (-3x) = 0</a:t>
            </a:r>
            <a:endParaRPr lang="en-PH" sz="3600" b="1" dirty="0"/>
          </a:p>
        </p:txBody>
      </p:sp>
    </p:spTree>
    <p:extLst>
      <p:ext uri="{BB962C8B-B14F-4D97-AF65-F5344CB8AC3E}">
        <p14:creationId xmlns:p14="http://schemas.microsoft.com/office/powerpoint/2010/main" val="3901969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/>
      <p:bldP spid="10" grpId="0"/>
      <p:bldP spid="11" grpId="0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/>
      <p:bldP spid="20" grpId="0"/>
      <p:bldP spid="21" grpId="0" animBg="1"/>
      <p:bldP spid="22" grpId="0" animBg="1"/>
      <p:bldP spid="23" grpId="0" animBg="1"/>
      <p:bldP spid="24" grpId="0" animBg="1"/>
      <p:bldP spid="25" grpId="0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62766" y="3020550"/>
            <a:ext cx="691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+ 2 </a:t>
            </a:r>
            <a:r>
              <a:rPr lang="en-US" sz="3600" b="1" dirty="0"/>
              <a:t> </a:t>
            </a:r>
            <a:r>
              <a:rPr lang="en-US" sz="3600" b="1" dirty="0" smtClean="0"/>
              <a:t>=  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+ 1 + 1</a:t>
            </a:r>
            <a:endParaRPr lang="en-PH" sz="3600" b="1" dirty="0"/>
          </a:p>
        </p:txBody>
      </p:sp>
      <p:sp>
        <p:nvSpPr>
          <p:cNvPr id="3" name="Oval 2"/>
          <p:cNvSpPr/>
          <p:nvPr/>
        </p:nvSpPr>
        <p:spPr>
          <a:xfrm>
            <a:off x="5581752" y="2033747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6509031" y="203131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54473" y="203131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1127" y="2119079"/>
            <a:ext cx="179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4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+ 2</a:t>
            </a:r>
            <a:endParaRPr lang="en-PH" sz="3600" b="1" dirty="0"/>
          </a:p>
        </p:txBody>
      </p:sp>
      <p:sp>
        <p:nvSpPr>
          <p:cNvPr id="14" name="Oval 13"/>
          <p:cNvSpPr/>
          <p:nvPr/>
        </p:nvSpPr>
        <p:spPr>
          <a:xfrm>
            <a:off x="3727194" y="2031314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8" name="Oval 37"/>
          <p:cNvSpPr/>
          <p:nvPr/>
        </p:nvSpPr>
        <p:spPr>
          <a:xfrm>
            <a:off x="7869967" y="2038956"/>
            <a:ext cx="927279" cy="73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8797246" y="2038956"/>
            <a:ext cx="927279" cy="73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522514" y="117567"/>
            <a:ext cx="11220995" cy="13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Representing algebra expressions using algebra discs</a:t>
            </a:r>
            <a:endParaRPr lang="en-PH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709895" y="1630337"/>
            <a:ext cx="9244002" cy="2303502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/>
          <p:cNvSpPr/>
          <p:nvPr/>
        </p:nvSpPr>
        <p:spPr>
          <a:xfrm>
            <a:off x="709895" y="3933839"/>
            <a:ext cx="9244002" cy="2303502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9" name="TextBox 18"/>
          <p:cNvSpPr txBox="1"/>
          <p:nvPr/>
        </p:nvSpPr>
        <p:spPr>
          <a:xfrm>
            <a:off x="1562914" y="5197695"/>
            <a:ext cx="6911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x</a:t>
            </a:r>
            <a:r>
              <a:rPr lang="en-US" sz="3600" b="1" dirty="0" smtClean="0"/>
              <a:t> + 2</a:t>
            </a:r>
            <a:r>
              <a:rPr lang="en-US" sz="3600" b="1" i="1" dirty="0" smtClean="0"/>
              <a:t>y</a:t>
            </a:r>
            <a:r>
              <a:rPr lang="en-US" sz="3600" b="1" dirty="0" smtClean="0"/>
              <a:t>  =  </a:t>
            </a:r>
            <a:r>
              <a:rPr lang="en-US" sz="3600" b="1" i="1" dirty="0" smtClean="0"/>
              <a:t>x</a:t>
            </a:r>
            <a:r>
              <a:rPr lang="en-US" sz="3600" b="1" dirty="0" smtClean="0"/>
              <a:t> + </a:t>
            </a:r>
            <a:r>
              <a:rPr lang="en-US" sz="3600" b="1" i="1" dirty="0" smtClean="0"/>
              <a:t>y</a:t>
            </a:r>
            <a:r>
              <a:rPr lang="en-US" sz="3600" b="1" dirty="0" smtClean="0"/>
              <a:t> + </a:t>
            </a:r>
            <a:r>
              <a:rPr lang="en-US" sz="3600" b="1" i="1" dirty="0" smtClean="0"/>
              <a:t>y</a:t>
            </a:r>
            <a:endParaRPr lang="en-PH" sz="3600" b="1" dirty="0"/>
          </a:p>
        </p:txBody>
      </p:sp>
      <p:sp>
        <p:nvSpPr>
          <p:cNvPr id="20" name="Oval 19"/>
          <p:cNvSpPr/>
          <p:nvPr/>
        </p:nvSpPr>
        <p:spPr>
          <a:xfrm>
            <a:off x="5681900" y="4210892"/>
            <a:ext cx="927279" cy="73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6609179" y="4208459"/>
            <a:ext cx="927279" cy="73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y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01275" y="4296224"/>
            <a:ext cx="17924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dirty="0" smtClean="0"/>
              <a:t>x</a:t>
            </a:r>
            <a:r>
              <a:rPr lang="en-US" sz="3600" b="1" dirty="0" smtClean="0"/>
              <a:t> + 2</a:t>
            </a:r>
            <a:r>
              <a:rPr lang="en-US" sz="3600" b="1" i="1" dirty="0" smtClean="0"/>
              <a:t>y</a:t>
            </a:r>
            <a:endParaRPr lang="en-PH" sz="3600" b="1" i="1" dirty="0"/>
          </a:p>
        </p:txBody>
      </p:sp>
      <p:sp>
        <p:nvSpPr>
          <p:cNvPr id="23" name="Oval 22"/>
          <p:cNvSpPr/>
          <p:nvPr/>
        </p:nvSpPr>
        <p:spPr>
          <a:xfrm>
            <a:off x="3827342" y="4208459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3240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5" grpId="0" animBg="1"/>
      <p:bldP spid="6" grpId="0" animBg="1"/>
      <p:bldP spid="10" grpId="0"/>
      <p:bldP spid="14" grpId="0" animBg="1"/>
      <p:bldP spid="38" grpId="0" animBg="1"/>
      <p:bldP spid="39" grpId="0" animBg="1"/>
      <p:bldP spid="19" grpId="0"/>
      <p:bldP spid="20" grpId="0" animBg="1"/>
      <p:bldP spid="21" grpId="0" animBg="1"/>
      <p:bldP spid="22" grpId="0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4654473" y="4259847"/>
                <a:ext cx="927279" cy="7340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73" y="4259847"/>
                <a:ext cx="927279" cy="734096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Oval 32"/>
              <p:cNvSpPr/>
              <p:nvPr/>
            </p:nvSpPr>
            <p:spPr>
              <a:xfrm>
                <a:off x="3727194" y="4248029"/>
                <a:ext cx="927279" cy="734096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 smtClean="0">
                    <a:solidFill>
                      <a:schemeClr val="tx1"/>
                    </a:solidFill>
                  </a:rPr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2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20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n-PH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33" name="Oval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194" y="4248029"/>
                <a:ext cx="927279" cy="734096"/>
              </a:xfrm>
              <a:prstGeom prst="ellipse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Oval 33"/>
          <p:cNvSpPr/>
          <p:nvPr/>
        </p:nvSpPr>
        <p:spPr>
          <a:xfrm>
            <a:off x="5905477" y="4248029"/>
            <a:ext cx="927279" cy="734096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-x</a:t>
            </a:r>
            <a:endParaRPr lang="en-PH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09895" y="4310174"/>
                <a:ext cx="286709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- x + 1</a:t>
                </a:r>
                <a:endParaRPr lang="en-PH" sz="3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95" y="4310174"/>
                <a:ext cx="2867097" cy="658898"/>
              </a:xfrm>
              <a:prstGeom prst="rect">
                <a:avLst/>
              </a:prstGeom>
              <a:blipFill rotWithShape="0">
                <a:blip r:embed="rId4"/>
                <a:stretch>
                  <a:fillRect l="-6369" t="-12037" b="-342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7156481" y="4234976"/>
            <a:ext cx="927279" cy="73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699989" y="5249083"/>
                <a:ext cx="8469495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-2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- x + 1 = (-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)+(</m:t>
                    </m:r>
                  </m:oMath>
                </a14:m>
                <a:r>
                  <a:rPr lang="en-US" sz="3600" b="1" dirty="0"/>
                  <a:t>-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)+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PH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89" y="5249083"/>
                <a:ext cx="8469495" cy="658898"/>
              </a:xfrm>
              <a:prstGeom prst="rect">
                <a:avLst/>
              </a:prstGeom>
              <a:blipFill rotWithShape="0">
                <a:blip r:embed="rId5"/>
                <a:stretch>
                  <a:fillRect l="-2232" t="-12037" b="-342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>
          <a:xfrm>
            <a:off x="522514" y="117567"/>
            <a:ext cx="11220995" cy="13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Representing algebra expressions using algebra discs</a:t>
            </a:r>
            <a:endParaRPr lang="en-PH" sz="4400" b="1" dirty="0"/>
          </a:p>
        </p:txBody>
      </p:sp>
      <p:sp>
        <p:nvSpPr>
          <p:cNvPr id="4" name="Rectangle 3"/>
          <p:cNvSpPr/>
          <p:nvPr/>
        </p:nvSpPr>
        <p:spPr>
          <a:xfrm>
            <a:off x="709894" y="1630337"/>
            <a:ext cx="10471912" cy="2303502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p:sp>
        <p:nvSpPr>
          <p:cNvPr id="18" name="Rectangle 17"/>
          <p:cNvSpPr/>
          <p:nvPr/>
        </p:nvSpPr>
        <p:spPr>
          <a:xfrm>
            <a:off x="709894" y="3933839"/>
            <a:ext cx="10471911" cy="2303502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60097" y="1890123"/>
                <a:ext cx="286709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+ x - </a:t>
                </a:r>
                <a:r>
                  <a:rPr lang="en-US" sz="3600" b="1" dirty="0"/>
                  <a:t>3</a:t>
                </a:r>
                <a:endParaRPr lang="en-PH" sz="3600" b="1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7" y="1890123"/>
                <a:ext cx="2867097" cy="658898"/>
              </a:xfrm>
              <a:prstGeom prst="rect">
                <a:avLst/>
              </a:prstGeom>
              <a:blipFill rotWithShape="0">
                <a:blip r:embed="rId6"/>
                <a:stretch>
                  <a:fillRect l="-6383" t="-12037" b="-342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Oval 19"/>
              <p:cNvSpPr/>
              <p:nvPr/>
            </p:nvSpPr>
            <p:spPr>
              <a:xfrm>
                <a:off x="4654473" y="1814925"/>
                <a:ext cx="927279" cy="7340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PH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Oval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4473" y="1814925"/>
                <a:ext cx="927279" cy="734096"/>
              </a:xfrm>
              <a:prstGeom prst="ellipse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Oval 20"/>
              <p:cNvSpPr/>
              <p:nvPr/>
            </p:nvSpPr>
            <p:spPr>
              <a:xfrm>
                <a:off x="3727194" y="1803107"/>
                <a:ext cx="927279" cy="734096"/>
              </a:xfrm>
              <a:prstGeom prst="ellipse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PH" sz="28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Oval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7194" y="1803107"/>
                <a:ext cx="927279" cy="734096"/>
              </a:xfrm>
              <a:prstGeom prst="ellipse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/>
          <p:cNvSpPr/>
          <p:nvPr/>
        </p:nvSpPr>
        <p:spPr>
          <a:xfrm>
            <a:off x="5905476" y="1814925"/>
            <a:ext cx="927279" cy="734096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x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7156481" y="1814925"/>
            <a:ext cx="927279" cy="7340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4" name="Oval 23"/>
          <p:cNvSpPr/>
          <p:nvPr/>
        </p:nvSpPr>
        <p:spPr>
          <a:xfrm>
            <a:off x="8091549" y="1799229"/>
            <a:ext cx="927279" cy="7340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9018828" y="1799240"/>
            <a:ext cx="927279" cy="734096"/>
          </a:xfrm>
          <a:prstGeom prst="ellips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-1</a:t>
            </a:r>
            <a:endParaRPr lang="en-PH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860097" y="2904127"/>
                <a:ext cx="10321709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2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3600" b="1" dirty="0" smtClean="0"/>
                  <a:t> + x </a:t>
                </a:r>
                <a:r>
                  <a:rPr lang="en-US" sz="3600" b="1" dirty="0"/>
                  <a:t>-</a:t>
                </a:r>
                <a:r>
                  <a:rPr lang="en-US" sz="3600" b="1" dirty="0" smtClean="0"/>
                  <a:t> 3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+(−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PH" sz="3600" b="1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0097" y="2904127"/>
                <a:ext cx="10321709" cy="658898"/>
              </a:xfrm>
              <a:prstGeom prst="rect">
                <a:avLst/>
              </a:prstGeom>
              <a:blipFill rotWithShape="0">
                <a:blip r:embed="rId9"/>
                <a:stretch>
                  <a:fillRect l="-1772" t="-12037" b="-342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5816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3" grpId="0" animBg="1"/>
      <p:bldP spid="34" grpId="0" animBg="1"/>
      <p:bldP spid="40" grpId="0"/>
      <p:bldP spid="41" grpId="0" animBg="1"/>
      <p:bldP spid="42" grpId="0"/>
      <p:bldP spid="19" grpId="0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5" name="Oval 14"/>
              <p:cNvSpPr/>
              <p:nvPr/>
            </p:nvSpPr>
            <p:spPr>
              <a:xfrm>
                <a:off x="5017386" y="2610979"/>
                <a:ext cx="927279" cy="73409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PH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Oval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17386" y="2610979"/>
                <a:ext cx="927279" cy="734096"/>
              </a:xfrm>
              <a:prstGeom prst="ellipse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502839" y="2689382"/>
                <a:ext cx="2867097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 smtClean="0"/>
                  <a:t> + </a:t>
                </a:r>
                <a:r>
                  <a:rPr lang="en-US" sz="3600" b="1" dirty="0"/>
                  <a:t>3</a:t>
                </a:r>
                <a:endParaRPr lang="en-PH" sz="36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39" y="2689382"/>
                <a:ext cx="2867097" cy="658898"/>
              </a:xfrm>
              <a:prstGeom prst="rect">
                <a:avLst/>
              </a:prstGeom>
              <a:blipFill rotWithShape="0">
                <a:blip r:embed="rId3"/>
                <a:stretch>
                  <a:fillRect l="-6596" t="-12037" b="-34259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Oval 40"/>
          <p:cNvSpPr/>
          <p:nvPr/>
        </p:nvSpPr>
        <p:spPr>
          <a:xfrm>
            <a:off x="9317856" y="2610979"/>
            <a:ext cx="927279" cy="73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502839" y="3855669"/>
                <a:ext cx="8469495" cy="6588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b="1" dirty="0"/>
                  <a:t> + </a:t>
                </a:r>
                <a:r>
                  <a:rPr lang="en-US" sz="3600" b="1" dirty="0" smtClean="0"/>
                  <a:t>3</a:t>
                </a:r>
                <a:r>
                  <a:rPr lang="en-PH" sz="3600" b="1" dirty="0"/>
                  <a:t> </a:t>
                </a:r>
                <a:r>
                  <a:rPr lang="en-PH" sz="3600" b="1" dirty="0" smtClean="0"/>
                  <a:t> </a:t>
                </a:r>
                <a:r>
                  <a:rPr lang="en-US" sz="3600" b="1" dirty="0" smtClean="0"/>
                  <a:t>=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PH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PH" sz="36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39" y="3855669"/>
                <a:ext cx="8469495" cy="658898"/>
              </a:xfrm>
              <a:prstGeom prst="rect">
                <a:avLst/>
              </a:prstGeom>
              <a:blipFill rotWithShape="0">
                <a:blip r:embed="rId4"/>
                <a:stretch>
                  <a:fillRect l="-2232" t="-11927" b="-33028"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le 1"/>
          <p:cNvSpPr txBox="1">
            <a:spLocks/>
          </p:cNvSpPr>
          <p:nvPr/>
        </p:nvSpPr>
        <p:spPr>
          <a:xfrm>
            <a:off x="522514" y="117567"/>
            <a:ext cx="11220995" cy="1329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/>
              <a:t>Representing algebra expressions using algebra discs</a:t>
            </a:r>
            <a:endParaRPr lang="en-PH" sz="4400" b="1" dirty="0"/>
          </a:p>
        </p:txBody>
      </p:sp>
      <p:sp>
        <p:nvSpPr>
          <p:cNvPr id="18" name="Rectangle 17"/>
          <p:cNvSpPr/>
          <p:nvPr/>
        </p:nvSpPr>
        <p:spPr>
          <a:xfrm>
            <a:off x="1127907" y="2212142"/>
            <a:ext cx="9244002" cy="3036941"/>
          </a:xfrm>
          <a:prstGeom prst="rect">
            <a:avLst/>
          </a:prstGeom>
          <a:noFill/>
          <a:ln w="5715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P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Oval 18"/>
              <p:cNvSpPr/>
              <p:nvPr/>
            </p:nvSpPr>
            <p:spPr>
              <a:xfrm>
                <a:off x="4019429" y="2611131"/>
                <a:ext cx="927279" cy="73409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PH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Oval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9429" y="2611131"/>
                <a:ext cx="927279" cy="734096"/>
              </a:xfrm>
              <a:prstGeom prst="ellipse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Oval 19"/>
          <p:cNvSpPr/>
          <p:nvPr/>
        </p:nvSpPr>
        <p:spPr>
          <a:xfrm>
            <a:off x="7463298" y="2610979"/>
            <a:ext cx="927279" cy="73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8390577" y="2610979"/>
            <a:ext cx="927279" cy="734096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</a:rPr>
              <a:t>1</a:t>
            </a:r>
            <a:endParaRPr lang="en-PH" sz="28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Oval 21"/>
              <p:cNvSpPr/>
              <p:nvPr/>
            </p:nvSpPr>
            <p:spPr>
              <a:xfrm>
                <a:off x="6001701" y="2604714"/>
                <a:ext cx="927279" cy="734096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PH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PH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Oval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701" y="2604714"/>
                <a:ext cx="927279" cy="734096"/>
              </a:xfrm>
              <a:prstGeom prst="ellipse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P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370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40" grpId="0"/>
      <p:bldP spid="41" grpId="0" animBg="1"/>
      <p:bldP spid="42" grpId="0"/>
      <p:bldP spid="19" grpId="0" animBg="1"/>
      <p:bldP spid="20" grpId="0" animBg="1"/>
      <p:bldP spid="21" grpId="0" animBg="1"/>
      <p:bldP spid="22" grpId="0" animBg="1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Droplet</Template>
  <TotalTime>6756</TotalTime>
  <Words>1316</Words>
  <Application>Microsoft Office PowerPoint</Application>
  <PresentationFormat>Widescreen</PresentationFormat>
  <Paragraphs>465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Cambria Math</vt:lpstr>
      <vt:lpstr>Tw Cen MT</vt:lpstr>
      <vt:lpstr>Wingdings</vt:lpstr>
      <vt:lpstr>Droplet</vt:lpstr>
      <vt:lpstr>P o l y n o m I a l s</vt:lpstr>
      <vt:lpstr>V o c a b u l a r y</vt:lpstr>
      <vt:lpstr>V o c a b u l a r 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Addition   of    Monomials  </vt:lpstr>
      <vt:lpstr>V o c a b u l a r y</vt:lpstr>
      <vt:lpstr>V o c a b u l a r y</vt:lpstr>
      <vt:lpstr>PowerPoint Presentation</vt:lpstr>
      <vt:lpstr>Addition of Monomials</vt:lpstr>
      <vt:lpstr>Addition of Monomials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Subtraction   of    Monomials  </vt:lpstr>
      <vt:lpstr>Subtraction of Monomials</vt:lpstr>
      <vt:lpstr>Subtraction of Monomials</vt:lpstr>
      <vt:lpstr>PowerPoint Presentation</vt:lpstr>
      <vt:lpstr>PowerPoint Presentation</vt:lpstr>
      <vt:lpstr>PowerPoint Presentation</vt:lpstr>
      <vt:lpstr>PowerPoint Presentation</vt:lpstr>
      <vt:lpstr>Addition   of    Polynomials  </vt:lpstr>
      <vt:lpstr>Addition of Polynomials</vt:lpstr>
      <vt:lpstr>PowerPoint Presentation</vt:lpstr>
      <vt:lpstr>Addition of Polynomials</vt:lpstr>
      <vt:lpstr>PowerPoint Presentation</vt:lpstr>
      <vt:lpstr>PowerPoint Presentation</vt:lpstr>
      <vt:lpstr>PowerPoint Presentation</vt:lpstr>
      <vt:lpstr>Subtraction   of    Polynomials  </vt:lpstr>
      <vt:lpstr>Subtraction of Polynomials</vt:lpstr>
      <vt:lpstr>PowerPoint Presentation</vt:lpstr>
      <vt:lpstr>Subtraction of Polynomials</vt:lpstr>
      <vt:lpstr>Subtraction of Polynomials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Addition and Subtraction of Monomials</dc:title>
  <dc:creator>Clarence  Decrito</dc:creator>
  <cp:lastModifiedBy>Microsoft account</cp:lastModifiedBy>
  <cp:revision>169</cp:revision>
  <dcterms:created xsi:type="dcterms:W3CDTF">2024-08-12T05:25:03Z</dcterms:created>
  <dcterms:modified xsi:type="dcterms:W3CDTF">2026-01-21T06:54:43Z</dcterms:modified>
</cp:coreProperties>
</file>