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8" r:id="rId2"/>
    <p:sldId id="294" r:id="rId3"/>
    <p:sldId id="295" r:id="rId4"/>
    <p:sldId id="270" r:id="rId5"/>
    <p:sldId id="271" r:id="rId6"/>
    <p:sldId id="265" r:id="rId7"/>
    <p:sldId id="277" r:id="rId8"/>
    <p:sldId id="297" r:id="rId9"/>
    <p:sldId id="278" r:id="rId10"/>
    <p:sldId id="279" r:id="rId11"/>
    <p:sldId id="280" r:id="rId12"/>
    <p:sldId id="298" r:id="rId13"/>
    <p:sldId id="281" r:id="rId14"/>
    <p:sldId id="287" r:id="rId15"/>
    <p:sldId id="300" r:id="rId16"/>
    <p:sldId id="299" r:id="rId17"/>
    <p:sldId id="289" r:id="rId18"/>
    <p:sldId id="275" r:id="rId19"/>
    <p:sldId id="283" r:id="rId20"/>
    <p:sldId id="291" r:id="rId21"/>
    <p:sldId id="301" r:id="rId22"/>
    <p:sldId id="290" r:id="rId23"/>
    <p:sldId id="302" r:id="rId24"/>
    <p:sldId id="285" r:id="rId25"/>
    <p:sldId id="284" r:id="rId26"/>
    <p:sldId id="292" r:id="rId27"/>
    <p:sldId id="293" r:id="rId28"/>
    <p:sldId id="260" r:id="rId29"/>
    <p:sldId id="261" r:id="rId30"/>
    <p:sldId id="263" r:id="rId31"/>
    <p:sldId id="262" r:id="rId32"/>
    <p:sldId id="264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6E2CFD8-00B1-4575-9B2B-2095F5398834}" type="datetimeFigureOut">
              <a:rPr lang="en-PH" smtClean="0"/>
              <a:t>24/02/2025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20080C8-CC4A-47A8-B080-FFDB3AF00E6C}" type="slidenum">
              <a:rPr lang="en-PH" smtClean="0"/>
              <a:t>‹#›</a:t>
            </a:fld>
            <a:endParaRPr lang="en-PH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252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CFD8-00B1-4575-9B2B-2095F5398834}" type="datetimeFigureOut">
              <a:rPr lang="en-PH" smtClean="0"/>
              <a:t>24/02/2025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080C8-CC4A-47A8-B080-FFDB3AF00E6C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241164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CFD8-00B1-4575-9B2B-2095F5398834}" type="datetimeFigureOut">
              <a:rPr lang="en-PH" smtClean="0"/>
              <a:t>24/02/2025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080C8-CC4A-47A8-B080-FFDB3AF00E6C}" type="slidenum">
              <a:rPr lang="en-PH" smtClean="0"/>
              <a:t>‹#›</a:t>
            </a:fld>
            <a:endParaRPr lang="en-PH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0284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CFD8-00B1-4575-9B2B-2095F5398834}" type="datetimeFigureOut">
              <a:rPr lang="en-PH" smtClean="0"/>
              <a:t>24/02/2025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080C8-CC4A-47A8-B080-FFDB3AF00E6C}" type="slidenum">
              <a:rPr lang="en-PH" smtClean="0"/>
              <a:t>‹#›</a:t>
            </a:fld>
            <a:endParaRPr lang="en-PH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7302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CFD8-00B1-4575-9B2B-2095F5398834}" type="datetimeFigureOut">
              <a:rPr lang="en-PH" smtClean="0"/>
              <a:t>24/02/2025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080C8-CC4A-47A8-B080-FFDB3AF00E6C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3793125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CFD8-00B1-4575-9B2B-2095F5398834}" type="datetimeFigureOut">
              <a:rPr lang="en-PH" smtClean="0"/>
              <a:t>24/02/2025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080C8-CC4A-47A8-B080-FFDB3AF00E6C}" type="slidenum">
              <a:rPr lang="en-PH" smtClean="0"/>
              <a:t>‹#›</a:t>
            </a:fld>
            <a:endParaRPr lang="en-PH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1318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CFD8-00B1-4575-9B2B-2095F5398834}" type="datetimeFigureOut">
              <a:rPr lang="en-PH" smtClean="0"/>
              <a:t>24/02/2025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080C8-CC4A-47A8-B080-FFDB3AF00E6C}" type="slidenum">
              <a:rPr lang="en-PH" smtClean="0"/>
              <a:t>‹#›</a:t>
            </a:fld>
            <a:endParaRPr lang="en-PH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26766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CFD8-00B1-4575-9B2B-2095F5398834}" type="datetimeFigureOut">
              <a:rPr lang="en-PH" smtClean="0"/>
              <a:t>24/02/2025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080C8-CC4A-47A8-B080-FFDB3AF00E6C}" type="slidenum">
              <a:rPr lang="en-PH" smtClean="0"/>
              <a:t>‹#›</a:t>
            </a:fld>
            <a:endParaRPr lang="en-PH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47155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CFD8-00B1-4575-9B2B-2095F5398834}" type="datetimeFigureOut">
              <a:rPr lang="en-PH" smtClean="0"/>
              <a:t>24/02/2025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080C8-CC4A-47A8-B080-FFDB3AF00E6C}" type="slidenum">
              <a:rPr lang="en-PH" smtClean="0"/>
              <a:t>‹#›</a:t>
            </a:fld>
            <a:endParaRPr lang="en-PH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258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CFD8-00B1-4575-9B2B-2095F5398834}" type="datetimeFigureOut">
              <a:rPr lang="en-PH" smtClean="0"/>
              <a:t>24/02/2025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080C8-CC4A-47A8-B080-FFDB3AF00E6C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906032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CFD8-00B1-4575-9B2B-2095F5398834}" type="datetimeFigureOut">
              <a:rPr lang="en-PH" smtClean="0"/>
              <a:t>24/02/2025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080C8-CC4A-47A8-B080-FFDB3AF00E6C}" type="slidenum">
              <a:rPr lang="en-PH" smtClean="0"/>
              <a:t>‹#›</a:t>
            </a:fld>
            <a:endParaRPr lang="en-PH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5228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CFD8-00B1-4575-9B2B-2095F5398834}" type="datetimeFigureOut">
              <a:rPr lang="en-PH" smtClean="0"/>
              <a:t>24/02/2025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080C8-CC4A-47A8-B080-FFDB3AF00E6C}" type="slidenum">
              <a:rPr lang="en-PH" smtClean="0"/>
              <a:t>‹#›</a:t>
            </a:fld>
            <a:endParaRPr lang="en-PH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9863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CFD8-00B1-4575-9B2B-2095F5398834}" type="datetimeFigureOut">
              <a:rPr lang="en-PH" smtClean="0"/>
              <a:t>24/02/2025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080C8-CC4A-47A8-B080-FFDB3AF00E6C}" type="slidenum">
              <a:rPr lang="en-PH" smtClean="0"/>
              <a:t>‹#›</a:t>
            </a:fld>
            <a:endParaRPr lang="en-PH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9826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CFD8-00B1-4575-9B2B-2095F5398834}" type="datetimeFigureOut">
              <a:rPr lang="en-PH" smtClean="0"/>
              <a:t>24/02/2025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080C8-CC4A-47A8-B080-FFDB3AF00E6C}" type="slidenum">
              <a:rPr lang="en-PH" smtClean="0"/>
              <a:t>‹#›</a:t>
            </a:fld>
            <a:endParaRPr lang="en-PH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355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CFD8-00B1-4575-9B2B-2095F5398834}" type="datetimeFigureOut">
              <a:rPr lang="en-PH" smtClean="0"/>
              <a:t>24/02/2025</a:t>
            </a:fld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080C8-CC4A-47A8-B080-FFDB3AF00E6C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27738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CFD8-00B1-4575-9B2B-2095F5398834}" type="datetimeFigureOut">
              <a:rPr lang="en-PH" smtClean="0"/>
              <a:t>24/02/2025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080C8-CC4A-47A8-B080-FFDB3AF00E6C}" type="slidenum">
              <a:rPr lang="en-PH" smtClean="0"/>
              <a:t>‹#›</a:t>
            </a:fld>
            <a:endParaRPr lang="en-PH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624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CFD8-00B1-4575-9B2B-2095F5398834}" type="datetimeFigureOut">
              <a:rPr lang="en-PH" smtClean="0"/>
              <a:t>24/02/2025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080C8-CC4A-47A8-B080-FFDB3AF00E6C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773621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4602">
              <a:srgbClr val="7030A0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6E2CFD8-00B1-4575-9B2B-2095F5398834}" type="datetimeFigureOut">
              <a:rPr lang="en-PH" smtClean="0"/>
              <a:t>24/02/2025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20080C8-CC4A-47A8-B080-FFDB3AF00E6C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882656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199" y="1426994"/>
            <a:ext cx="11377749" cy="445129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PH" sz="8800" b="1" dirty="0" smtClean="0"/>
              <a:t>Is there a chance that Thailand will have a snowstorm tomorrow?</a:t>
            </a:r>
            <a:endParaRPr lang="en-PH" sz="8800" b="1" dirty="0"/>
          </a:p>
        </p:txBody>
      </p:sp>
    </p:spTree>
    <p:extLst>
      <p:ext uri="{BB962C8B-B14F-4D97-AF65-F5344CB8AC3E}">
        <p14:creationId xmlns:p14="http://schemas.microsoft.com/office/powerpoint/2010/main" val="48005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PH" sz="9600" b="1" dirty="0" smtClean="0"/>
              <a:t>Probability</a:t>
            </a:r>
            <a:endParaRPr lang="en-PH" sz="9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692398" y="3526972"/>
                <a:ext cx="6815669" cy="1541417"/>
              </a:xfrm>
            </p:spPr>
            <p:txBody>
              <a:bodyPr>
                <a:normAutofit fontScale="92500" lnSpcReduction="10000"/>
              </a:bodyPr>
              <a:lstStyle/>
              <a:p>
                <a:endParaRPr lang="en-US" sz="3600" b="1" dirty="0" smtClean="0"/>
              </a:p>
              <a:p>
                <a:r>
                  <a:rPr lang="en-US" sz="3600" b="1" dirty="0" smtClean="0"/>
                  <a:t>P (</a:t>
                </a:r>
                <a:r>
                  <a:rPr lang="en-US" sz="3600" b="1" i="1" dirty="0" smtClean="0"/>
                  <a:t>A</a:t>
                </a:r>
                <a:r>
                  <a:rPr lang="en-US" sz="3600" b="1" dirty="0" smtClean="0"/>
                  <a:t>)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latin typeface="Cambria Math" panose="02040503050406030204" pitchFamily="18" charset="0"/>
                          </a:rPr>
                          <m:t>𝐧𝐮𝐦𝐛𝐞𝐫</m:t>
                        </m:r>
                        <m:r>
                          <a:rPr lang="en-US" sz="3600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1" i="0" smtClean="0">
                            <a:latin typeface="Cambria Math" panose="02040503050406030204" pitchFamily="18" charset="0"/>
                          </a:rPr>
                          <m:t>𝐨𝐟</m:t>
                        </m:r>
                        <m:r>
                          <a:rPr lang="en-US" sz="3600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1" i="0" smtClean="0">
                            <a:latin typeface="Cambria Math" panose="02040503050406030204" pitchFamily="18" charset="0"/>
                          </a:rPr>
                          <m:t>𝐟𝐚𝐯𝐨𝐫𝐚𝐛𝐥𝐞</m:t>
                        </m:r>
                        <m:r>
                          <a:rPr lang="en-US" sz="3600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1" i="0" smtClean="0">
                            <a:latin typeface="Cambria Math" panose="02040503050406030204" pitchFamily="18" charset="0"/>
                          </a:rPr>
                          <m:t>𝐨𝐮𝐭𝐜𝐨𝐦𝐞𝐬</m:t>
                        </m:r>
                      </m:num>
                      <m:den>
                        <m:r>
                          <a:rPr lang="en-US" sz="3600" b="1" i="0" smtClean="0">
                            <a:latin typeface="Cambria Math" panose="02040503050406030204" pitchFamily="18" charset="0"/>
                          </a:rPr>
                          <m:t>𝐭𝐨𝐭𝐚𝐥</m:t>
                        </m:r>
                        <m:r>
                          <a:rPr lang="en-US" sz="3600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1" i="0" smtClean="0">
                            <a:latin typeface="Cambria Math" panose="02040503050406030204" pitchFamily="18" charset="0"/>
                          </a:rPr>
                          <m:t>𝐧𝐮𝐦𝐛𝐞𝐫</m:t>
                        </m:r>
                        <m:r>
                          <a:rPr lang="en-US" sz="3600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1" i="0" smtClean="0">
                            <a:latin typeface="Cambria Math" panose="02040503050406030204" pitchFamily="18" charset="0"/>
                          </a:rPr>
                          <m:t>𝐨𝐟</m:t>
                        </m:r>
                        <m:r>
                          <a:rPr lang="en-US" sz="3600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1" i="0" smtClean="0">
                            <a:latin typeface="Cambria Math" panose="02040503050406030204" pitchFamily="18" charset="0"/>
                          </a:rPr>
                          <m:t>𝐩𝐨𝐬𝐬𝐢𝐛𝐥𝐞</m:t>
                        </m:r>
                        <m:r>
                          <a:rPr lang="en-US" sz="3600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1" i="0" smtClean="0">
                            <a:latin typeface="Cambria Math" panose="02040503050406030204" pitchFamily="18" charset="0"/>
                          </a:rPr>
                          <m:t>𝐨𝐮𝐭𝐜𝐨𝐦𝐞𝐬</m:t>
                        </m:r>
                      </m:den>
                    </m:f>
                  </m:oMath>
                </a14:m>
                <a:endParaRPr lang="en-PH" sz="3600" b="1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692398" y="3526972"/>
                <a:ext cx="6815669" cy="1541417"/>
              </a:xfrm>
              <a:blipFill rotWithShape="0">
                <a:blip r:embed="rId2"/>
                <a:stretch>
                  <a:fillRect l="-1699" b="-1984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909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13954" y="992777"/>
            <a:ext cx="10672355" cy="152835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PH" sz="9600" b="1" dirty="0" smtClean="0">
                <a:solidFill>
                  <a:schemeClr val="accent4">
                    <a:lumMod val="75000"/>
                  </a:schemeClr>
                </a:solidFill>
              </a:rPr>
              <a:t>Dic</a:t>
            </a:r>
            <a:r>
              <a:rPr lang="en-PH" sz="9600" b="1" dirty="0">
                <a:solidFill>
                  <a:schemeClr val="accent4">
                    <a:lumMod val="75000"/>
                  </a:schemeClr>
                </a:solidFill>
              </a:rPr>
              <a:t>e</a:t>
            </a:r>
            <a:r>
              <a:rPr lang="en-PH" sz="9600" b="1" dirty="0" smtClean="0">
                <a:solidFill>
                  <a:schemeClr val="accent4">
                    <a:lumMod val="75000"/>
                  </a:schemeClr>
                </a:solidFill>
              </a:rPr>
              <a:t>  rolling</a:t>
            </a:r>
            <a:endParaRPr lang="en-US" sz="9600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Picture 6" descr="2,050 Lucky 7 Dice Images, Stock Photos &amp; Vector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0" t="15467" r="10421" b="19879"/>
          <a:stretch/>
        </p:blipFill>
        <p:spPr bwMode="auto">
          <a:xfrm>
            <a:off x="1371599" y="2723650"/>
            <a:ext cx="5042535" cy="298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El sykkel test 2023 - Vi har kåret topp 5 el sykkel (Best i Test) | T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746" y="1985211"/>
            <a:ext cx="4461695" cy="446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14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13954" y="992777"/>
            <a:ext cx="10672355" cy="152835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PH" sz="9600" b="1" dirty="0" smtClean="0">
                <a:solidFill>
                  <a:schemeClr val="accent4">
                    <a:lumMod val="75000"/>
                  </a:schemeClr>
                </a:solidFill>
              </a:rPr>
              <a:t>Dic</a:t>
            </a:r>
            <a:r>
              <a:rPr lang="en-PH" sz="9600" b="1" dirty="0">
                <a:solidFill>
                  <a:schemeClr val="accent4">
                    <a:lumMod val="75000"/>
                  </a:schemeClr>
                </a:solidFill>
              </a:rPr>
              <a:t>e</a:t>
            </a:r>
            <a:r>
              <a:rPr lang="en-PH" sz="9600" b="1" dirty="0" smtClean="0">
                <a:solidFill>
                  <a:schemeClr val="accent4">
                    <a:lumMod val="75000"/>
                  </a:schemeClr>
                </a:solidFill>
              </a:rPr>
              <a:t>  rolling</a:t>
            </a:r>
          </a:p>
          <a:p>
            <a:endParaRPr lang="en-US" sz="96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9600" b="1" dirty="0" smtClean="0">
                <a:solidFill>
                  <a:schemeClr val="tx1"/>
                </a:solidFill>
              </a:rPr>
              <a:t>Roll your die</a:t>
            </a:r>
          </a:p>
        </p:txBody>
      </p:sp>
    </p:spTree>
    <p:extLst>
      <p:ext uri="{BB962C8B-B14F-4D97-AF65-F5344CB8AC3E}">
        <p14:creationId xmlns:p14="http://schemas.microsoft.com/office/powerpoint/2010/main" val="331377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13954" y="992777"/>
            <a:ext cx="10672355" cy="493776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PH" sz="9600" b="1" dirty="0" smtClean="0">
                <a:solidFill>
                  <a:schemeClr val="accent4">
                    <a:lumMod val="75000"/>
                  </a:schemeClr>
                </a:solidFill>
              </a:rPr>
              <a:t>Dic</a:t>
            </a:r>
            <a:r>
              <a:rPr lang="en-PH" sz="9600" b="1" dirty="0">
                <a:solidFill>
                  <a:schemeClr val="accent4">
                    <a:lumMod val="75000"/>
                  </a:schemeClr>
                </a:solidFill>
              </a:rPr>
              <a:t>e</a:t>
            </a:r>
            <a:r>
              <a:rPr lang="en-PH" sz="9600" b="1" dirty="0" smtClean="0">
                <a:solidFill>
                  <a:schemeClr val="accent4">
                    <a:lumMod val="75000"/>
                  </a:schemeClr>
                </a:solidFill>
              </a:rPr>
              <a:t>  rolling</a:t>
            </a:r>
            <a:endParaRPr lang="en-US" sz="8000" b="1" dirty="0" smtClean="0">
              <a:solidFill>
                <a:schemeClr val="tx1"/>
              </a:solidFill>
            </a:endParaRPr>
          </a:p>
          <a:p>
            <a:r>
              <a:rPr lang="en-US" sz="8000" b="1" dirty="0" smtClean="0">
                <a:solidFill>
                  <a:schemeClr val="tx1"/>
                </a:solidFill>
              </a:rPr>
              <a:t>What is the probability of rolling a  3  on a </a:t>
            </a:r>
          </a:p>
          <a:p>
            <a:r>
              <a:rPr lang="en-US" sz="8000" b="1" dirty="0" smtClean="0">
                <a:solidFill>
                  <a:schemeClr val="tx1"/>
                </a:solidFill>
              </a:rPr>
              <a:t>six-sided die?</a:t>
            </a:r>
          </a:p>
        </p:txBody>
      </p:sp>
    </p:spTree>
    <p:extLst>
      <p:ext uri="{BB962C8B-B14F-4D97-AF65-F5344CB8AC3E}">
        <p14:creationId xmlns:p14="http://schemas.microsoft.com/office/powerpoint/2010/main" val="199055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13954" y="992777"/>
            <a:ext cx="10672355" cy="493776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PH" sz="9600" b="1" dirty="0" smtClean="0">
                <a:solidFill>
                  <a:schemeClr val="accent4">
                    <a:lumMod val="75000"/>
                  </a:schemeClr>
                </a:solidFill>
              </a:rPr>
              <a:t>Dic</a:t>
            </a:r>
            <a:r>
              <a:rPr lang="en-PH" sz="9600" b="1" dirty="0">
                <a:solidFill>
                  <a:schemeClr val="accent4">
                    <a:lumMod val="75000"/>
                  </a:schemeClr>
                </a:solidFill>
              </a:rPr>
              <a:t>e</a:t>
            </a:r>
            <a:r>
              <a:rPr lang="en-PH" sz="9600" b="1" dirty="0" smtClean="0">
                <a:solidFill>
                  <a:schemeClr val="accent4">
                    <a:lumMod val="75000"/>
                  </a:schemeClr>
                </a:solidFill>
              </a:rPr>
              <a:t>  rolling</a:t>
            </a:r>
            <a:endParaRPr lang="en-US" sz="8000" b="1" dirty="0" smtClean="0">
              <a:solidFill>
                <a:schemeClr val="tx1"/>
              </a:solidFill>
            </a:endParaRPr>
          </a:p>
          <a:p>
            <a:r>
              <a:rPr lang="en-US" sz="8000" b="1" dirty="0" smtClean="0">
                <a:solidFill>
                  <a:schemeClr val="tx1"/>
                </a:solidFill>
              </a:rPr>
              <a:t>What is the probability of rolling a 7 </a:t>
            </a:r>
          </a:p>
          <a:p>
            <a:r>
              <a:rPr lang="en-US" sz="8000" b="1" dirty="0" smtClean="0">
                <a:solidFill>
                  <a:schemeClr val="tx1"/>
                </a:solidFill>
              </a:rPr>
              <a:t>on a six-sided die?</a:t>
            </a:r>
          </a:p>
        </p:txBody>
      </p:sp>
    </p:spTree>
    <p:extLst>
      <p:ext uri="{BB962C8B-B14F-4D97-AF65-F5344CB8AC3E}">
        <p14:creationId xmlns:p14="http://schemas.microsoft.com/office/powerpoint/2010/main" val="217232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13954" y="992777"/>
            <a:ext cx="10672355" cy="493776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PH" sz="9600" b="1" dirty="0" smtClean="0">
                <a:solidFill>
                  <a:schemeClr val="accent4">
                    <a:lumMod val="75000"/>
                  </a:schemeClr>
                </a:solidFill>
              </a:rPr>
              <a:t>Dic</a:t>
            </a:r>
            <a:r>
              <a:rPr lang="en-PH" sz="9600" b="1" dirty="0">
                <a:solidFill>
                  <a:schemeClr val="accent4">
                    <a:lumMod val="75000"/>
                  </a:schemeClr>
                </a:solidFill>
              </a:rPr>
              <a:t>e</a:t>
            </a:r>
            <a:r>
              <a:rPr lang="en-PH" sz="9600" b="1" dirty="0" smtClean="0">
                <a:solidFill>
                  <a:schemeClr val="accent4">
                    <a:lumMod val="75000"/>
                  </a:schemeClr>
                </a:solidFill>
              </a:rPr>
              <a:t>  rolling</a:t>
            </a:r>
            <a:endParaRPr lang="en-US" sz="8000" b="1" dirty="0" smtClean="0">
              <a:solidFill>
                <a:schemeClr val="tx1"/>
              </a:solidFill>
            </a:endParaRPr>
          </a:p>
          <a:p>
            <a:r>
              <a:rPr lang="en-US" sz="7200" b="1" dirty="0" smtClean="0">
                <a:solidFill>
                  <a:schemeClr val="tx1"/>
                </a:solidFill>
              </a:rPr>
              <a:t>What is the probability of rolling an </a:t>
            </a:r>
            <a:r>
              <a:rPr lang="en-US" sz="7200" b="1" dirty="0" smtClean="0">
                <a:solidFill>
                  <a:schemeClr val="accent2">
                    <a:lumMod val="75000"/>
                  </a:schemeClr>
                </a:solidFill>
              </a:rPr>
              <a:t>even number </a:t>
            </a:r>
            <a:r>
              <a:rPr lang="en-US" sz="7200" b="1" dirty="0" smtClean="0">
                <a:solidFill>
                  <a:schemeClr val="tx1"/>
                </a:solidFill>
              </a:rPr>
              <a:t>on a six-sided die?</a:t>
            </a:r>
          </a:p>
        </p:txBody>
      </p:sp>
    </p:spTree>
    <p:extLst>
      <p:ext uri="{BB962C8B-B14F-4D97-AF65-F5344CB8AC3E}">
        <p14:creationId xmlns:p14="http://schemas.microsoft.com/office/powerpoint/2010/main" val="5846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13954" y="888274"/>
            <a:ext cx="10672355" cy="493776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PH" sz="9600" b="1" dirty="0" smtClean="0">
                <a:solidFill>
                  <a:schemeClr val="accent4">
                    <a:lumMod val="75000"/>
                  </a:schemeClr>
                </a:solidFill>
              </a:rPr>
              <a:t>Dic</a:t>
            </a:r>
            <a:r>
              <a:rPr lang="en-PH" sz="9600" b="1" dirty="0">
                <a:solidFill>
                  <a:schemeClr val="accent4">
                    <a:lumMod val="75000"/>
                  </a:schemeClr>
                </a:solidFill>
              </a:rPr>
              <a:t>e</a:t>
            </a:r>
            <a:r>
              <a:rPr lang="en-PH" sz="9600" b="1" dirty="0" smtClean="0">
                <a:solidFill>
                  <a:schemeClr val="accent4">
                    <a:lumMod val="75000"/>
                  </a:schemeClr>
                </a:solidFill>
              </a:rPr>
              <a:t>  rolling</a:t>
            </a:r>
            <a:endParaRPr lang="en-US" sz="8000" b="1" dirty="0" smtClean="0">
              <a:solidFill>
                <a:schemeClr val="tx1"/>
              </a:solidFill>
            </a:endParaRPr>
          </a:p>
          <a:p>
            <a:endParaRPr lang="en-US" sz="6000" b="1" dirty="0" smtClean="0">
              <a:solidFill>
                <a:schemeClr val="tx1"/>
              </a:solidFill>
            </a:endParaRPr>
          </a:p>
          <a:p>
            <a:r>
              <a:rPr lang="en-US" sz="7200" b="1" dirty="0" smtClean="0">
                <a:solidFill>
                  <a:schemeClr val="tx1"/>
                </a:solidFill>
              </a:rPr>
              <a:t>a  </a:t>
            </a:r>
            <a:r>
              <a:rPr lang="en-US" sz="7200" b="1" dirty="0">
                <a:solidFill>
                  <a:schemeClr val="accent4">
                    <a:lumMod val="75000"/>
                  </a:schemeClr>
                </a:solidFill>
              </a:rPr>
              <a:t>sum of </a:t>
            </a:r>
            <a:r>
              <a:rPr lang="en-US" sz="7200" b="1" dirty="0" smtClean="0">
                <a:solidFill>
                  <a:schemeClr val="accent4">
                    <a:lumMod val="75000"/>
                  </a:schemeClr>
                </a:solidFill>
              </a:rPr>
              <a:t>8 </a:t>
            </a:r>
            <a:r>
              <a:rPr lang="en-US" sz="7200" b="1" dirty="0" smtClean="0">
                <a:solidFill>
                  <a:schemeClr val="tx1"/>
                </a:solidFill>
              </a:rPr>
              <a:t> from rolling </a:t>
            </a:r>
          </a:p>
          <a:p>
            <a:r>
              <a:rPr lang="en-US" sz="7200" b="1" dirty="0" smtClean="0">
                <a:solidFill>
                  <a:schemeClr val="tx1"/>
                </a:solidFill>
              </a:rPr>
              <a:t>two six-sided dice at once</a:t>
            </a:r>
          </a:p>
        </p:txBody>
      </p:sp>
    </p:spTree>
    <p:extLst>
      <p:ext uri="{BB962C8B-B14F-4D97-AF65-F5344CB8AC3E}">
        <p14:creationId xmlns:p14="http://schemas.microsoft.com/office/powerpoint/2010/main" val="326121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3954" y="992777"/>
            <a:ext cx="10672355" cy="493776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b="1" dirty="0" smtClean="0">
                <a:solidFill>
                  <a:schemeClr val="tx1"/>
                </a:solidFill>
              </a:rPr>
              <a:t>What is the probability of rolling a number </a:t>
            </a:r>
            <a:r>
              <a:rPr lang="en-US" sz="8000" b="1" dirty="0" smtClean="0">
                <a:solidFill>
                  <a:srgbClr val="C00000"/>
                </a:solidFill>
              </a:rPr>
              <a:t>greater than </a:t>
            </a:r>
            <a:r>
              <a:rPr lang="en-US" sz="8000" b="1" dirty="0" smtClean="0">
                <a:solidFill>
                  <a:schemeClr val="tx1"/>
                </a:solidFill>
              </a:rPr>
              <a:t>4 on a die?</a:t>
            </a:r>
          </a:p>
        </p:txBody>
      </p:sp>
    </p:spTree>
    <p:extLst>
      <p:ext uri="{BB962C8B-B14F-4D97-AF65-F5344CB8AC3E}">
        <p14:creationId xmlns:p14="http://schemas.microsoft.com/office/powerpoint/2010/main" val="186457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f a deck of cards contains 52 cards, then in how many ways can 4 kings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16" y="631627"/>
            <a:ext cx="10900949" cy="562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53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13954" y="992777"/>
            <a:ext cx="10672355" cy="493776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PH" sz="8000" b="1" dirty="0" smtClean="0">
                <a:solidFill>
                  <a:schemeClr val="accent4">
                    <a:lumMod val="75000"/>
                  </a:schemeClr>
                </a:solidFill>
              </a:rPr>
              <a:t>Deck of cards picking</a:t>
            </a:r>
          </a:p>
          <a:p>
            <a:endParaRPr lang="en-US" sz="8000" b="1" dirty="0" smtClean="0">
              <a:solidFill>
                <a:schemeClr val="tx1"/>
              </a:solidFill>
            </a:endParaRPr>
          </a:p>
          <a:p>
            <a:r>
              <a:rPr lang="en-US" sz="8000" b="1" dirty="0" smtClean="0">
                <a:solidFill>
                  <a:schemeClr val="tx1"/>
                </a:solidFill>
              </a:rPr>
              <a:t>What is the probability of picking a </a:t>
            </a:r>
            <a:r>
              <a:rPr lang="en-US" sz="8000" b="1" dirty="0" smtClean="0">
                <a:solidFill>
                  <a:srgbClr val="FF0000"/>
                </a:solidFill>
              </a:rPr>
              <a:t>red</a:t>
            </a:r>
            <a:r>
              <a:rPr lang="en-US" sz="8000" b="1" dirty="0" smtClean="0">
                <a:solidFill>
                  <a:schemeClr val="tx1"/>
                </a:solidFill>
              </a:rPr>
              <a:t> card?</a:t>
            </a:r>
          </a:p>
        </p:txBody>
      </p:sp>
    </p:spTree>
    <p:extLst>
      <p:ext uri="{BB962C8B-B14F-4D97-AF65-F5344CB8AC3E}">
        <p14:creationId xmlns:p14="http://schemas.microsoft.com/office/powerpoint/2010/main" val="234346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199" y="914400"/>
            <a:ext cx="11377749" cy="496388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600" b="1" dirty="0"/>
              <a:t>You have </a:t>
            </a:r>
            <a:r>
              <a:rPr lang="en-US" sz="6600" b="1" dirty="0">
                <a:solidFill>
                  <a:schemeClr val="accent4">
                    <a:lumMod val="75000"/>
                  </a:schemeClr>
                </a:solidFill>
              </a:rPr>
              <a:t>2 chocolate bars</a:t>
            </a:r>
            <a:r>
              <a:rPr lang="en-US" sz="6600" b="1" dirty="0"/>
              <a:t>, </a:t>
            </a:r>
            <a:r>
              <a:rPr lang="en-US" sz="6600" b="1" dirty="0">
                <a:solidFill>
                  <a:schemeClr val="accent4">
                    <a:lumMod val="75000"/>
                  </a:schemeClr>
                </a:solidFill>
              </a:rPr>
              <a:t>3 bags of chips</a:t>
            </a:r>
            <a:r>
              <a:rPr lang="en-US" sz="6600" b="1" dirty="0"/>
              <a:t>, and </a:t>
            </a:r>
            <a:r>
              <a:rPr lang="en-US" sz="6600" b="1" dirty="0">
                <a:solidFill>
                  <a:schemeClr val="accent4">
                    <a:lumMod val="75000"/>
                  </a:schemeClr>
                </a:solidFill>
              </a:rPr>
              <a:t>1 pack of cookies</a:t>
            </a:r>
            <a:r>
              <a:rPr lang="en-US" sz="6600" b="1" dirty="0"/>
              <a:t>. If you randomly pick one snack, i</a:t>
            </a:r>
            <a:r>
              <a:rPr lang="en-US" sz="6600" b="1" dirty="0" smtClean="0"/>
              <a:t>s there a </a:t>
            </a:r>
            <a:r>
              <a:rPr lang="en-US" sz="6600" b="1" dirty="0"/>
              <a:t>chance you’ll pick a chocolate bar?</a:t>
            </a:r>
            <a:endParaRPr lang="en-PH" sz="6600" b="1" dirty="0"/>
          </a:p>
        </p:txBody>
      </p:sp>
    </p:spTree>
    <p:extLst>
      <p:ext uri="{BB962C8B-B14F-4D97-AF65-F5344CB8AC3E}">
        <p14:creationId xmlns:p14="http://schemas.microsoft.com/office/powerpoint/2010/main" val="297152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13954" y="992777"/>
            <a:ext cx="10672355" cy="493776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PH" sz="8000" b="1" dirty="0" smtClean="0">
                <a:solidFill>
                  <a:schemeClr val="accent4">
                    <a:lumMod val="75000"/>
                  </a:schemeClr>
                </a:solidFill>
              </a:rPr>
              <a:t>Deck of cards picking</a:t>
            </a:r>
          </a:p>
          <a:p>
            <a:endParaRPr lang="en-US" sz="8000" b="1" dirty="0" smtClean="0">
              <a:solidFill>
                <a:schemeClr val="tx1"/>
              </a:solidFill>
            </a:endParaRPr>
          </a:p>
          <a:p>
            <a:r>
              <a:rPr lang="en-US" sz="8000" b="1" dirty="0" smtClean="0">
                <a:solidFill>
                  <a:schemeClr val="tx1"/>
                </a:solidFill>
              </a:rPr>
              <a:t>What is the probability of picking </a:t>
            </a:r>
            <a:r>
              <a:rPr lang="en-US" sz="8000" b="1" dirty="0" smtClean="0">
                <a:solidFill>
                  <a:srgbClr val="FF0000"/>
                </a:solidFill>
              </a:rPr>
              <a:t>a queen</a:t>
            </a:r>
            <a:r>
              <a:rPr lang="en-US" sz="8000" b="1" dirty="0" smtClean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1390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13954" y="992777"/>
            <a:ext cx="10672355" cy="493776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PH" sz="8000" b="1" dirty="0" smtClean="0">
                <a:solidFill>
                  <a:schemeClr val="accent4">
                    <a:lumMod val="75000"/>
                  </a:schemeClr>
                </a:solidFill>
              </a:rPr>
              <a:t>Deck of cards picking</a:t>
            </a:r>
          </a:p>
          <a:p>
            <a:endParaRPr lang="en-US" sz="8000" b="1" dirty="0" smtClean="0">
              <a:solidFill>
                <a:schemeClr val="tx1"/>
              </a:solidFill>
            </a:endParaRPr>
          </a:p>
          <a:p>
            <a:r>
              <a:rPr lang="en-US" sz="8000" b="1" dirty="0" smtClean="0">
                <a:solidFill>
                  <a:schemeClr val="tx1"/>
                </a:solidFill>
              </a:rPr>
              <a:t>What is the probability of picking a black card?</a:t>
            </a:r>
          </a:p>
        </p:txBody>
      </p:sp>
    </p:spTree>
    <p:extLst>
      <p:ext uri="{BB962C8B-B14F-4D97-AF65-F5344CB8AC3E}">
        <p14:creationId xmlns:p14="http://schemas.microsoft.com/office/powerpoint/2010/main" val="154788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3954" y="992777"/>
            <a:ext cx="10672355" cy="493776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8000" b="1" dirty="0" smtClean="0">
              <a:solidFill>
                <a:schemeClr val="tx1"/>
              </a:solidFill>
            </a:endParaRPr>
          </a:p>
          <a:p>
            <a:r>
              <a:rPr lang="en-US" sz="8000" b="1" dirty="0" smtClean="0">
                <a:solidFill>
                  <a:schemeClr val="tx1"/>
                </a:solidFill>
              </a:rPr>
              <a:t>What is the probability of picking </a:t>
            </a:r>
            <a:r>
              <a:rPr lang="en-US" sz="8000" b="1" dirty="0" smtClean="0">
                <a:solidFill>
                  <a:srgbClr val="FF0000"/>
                </a:solidFill>
              </a:rPr>
              <a:t>an ace </a:t>
            </a:r>
            <a:r>
              <a:rPr lang="en-US" sz="8000" b="1" dirty="0" smtClean="0">
                <a:solidFill>
                  <a:schemeClr val="tx1"/>
                </a:solidFill>
              </a:rPr>
              <a:t>from a deck of cards?</a:t>
            </a:r>
          </a:p>
        </p:txBody>
      </p:sp>
    </p:spTree>
    <p:extLst>
      <p:ext uri="{BB962C8B-B14F-4D97-AF65-F5344CB8AC3E}">
        <p14:creationId xmlns:p14="http://schemas.microsoft.com/office/powerpoint/2010/main" val="153216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3954" y="992777"/>
            <a:ext cx="10672355" cy="493776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b="1" dirty="0" smtClean="0">
                <a:solidFill>
                  <a:schemeClr val="tx1"/>
                </a:solidFill>
              </a:rPr>
              <a:t>What is the probability of picking </a:t>
            </a:r>
          </a:p>
          <a:p>
            <a:r>
              <a:rPr lang="en-US" sz="8000" b="1" dirty="0" smtClean="0">
                <a:solidFill>
                  <a:srgbClr val="FF0000"/>
                </a:solidFill>
              </a:rPr>
              <a:t>the king of clubs</a:t>
            </a:r>
          </a:p>
          <a:p>
            <a:r>
              <a:rPr lang="en-US" sz="8000" b="1" dirty="0" smtClean="0">
                <a:solidFill>
                  <a:schemeClr val="tx1"/>
                </a:solidFill>
              </a:rPr>
              <a:t>from a deck of cards?</a:t>
            </a:r>
          </a:p>
        </p:txBody>
      </p:sp>
      <p:pic>
        <p:nvPicPr>
          <p:cNvPr id="1026" name="Picture 2" descr="Poker playing card king club Royalty Free Vector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73"/>
          <a:stretch/>
        </p:blipFill>
        <p:spPr bwMode="auto">
          <a:xfrm>
            <a:off x="9767974" y="2227217"/>
            <a:ext cx="1773711" cy="252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2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 txBox="1">
                <a:spLocks/>
              </p:cNvSpPr>
              <p:nvPr/>
            </p:nvSpPr>
            <p:spPr>
              <a:xfrm>
                <a:off x="914400" y="992777"/>
                <a:ext cx="10371909" cy="4767943"/>
              </a:xfrm>
              <a:prstGeom prst="rect">
                <a:avLst/>
              </a:prstGeom>
            </p:spPr>
            <p:txBody>
              <a:bodyPr/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4400" kern="1200" cap="none">
                    <a:ln w="3175" cmpd="sng"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r>
                  <a:rPr lang="en-PH" sz="7200" b="1" dirty="0" smtClean="0"/>
                  <a:t>What is probability?</a:t>
                </a:r>
              </a:p>
              <a:p>
                <a:r>
                  <a:rPr lang="en-PH" sz="7200" b="1" dirty="0"/>
                  <a:t>What is </a:t>
                </a:r>
                <a:r>
                  <a:rPr lang="en-PH" sz="7200" b="1" dirty="0" smtClean="0"/>
                  <a:t>an outcome?</a:t>
                </a:r>
              </a:p>
              <a:p>
                <a:endParaRPr lang="en-PH" sz="7200" b="1" dirty="0"/>
              </a:p>
              <a:p>
                <a:r>
                  <a:rPr lang="en-US" sz="4800" b="1" dirty="0"/>
                  <a:t>P (</a:t>
                </a:r>
                <a:r>
                  <a:rPr lang="en-US" sz="4800" b="1" i="1" dirty="0"/>
                  <a:t>A</a:t>
                </a:r>
                <a:r>
                  <a:rPr lang="en-US" sz="4800" b="1" dirty="0"/>
                  <a:t>)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𝐧𝐮𝐦𝐛𝐞𝐫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𝐨𝐟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𝐟𝐚𝐯𝐨𝐫𝐚𝐛𝐥𝐞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𝐨𝐮𝐭𝐜𝐨𝐦𝐞𝐬</m:t>
                        </m:r>
                      </m:num>
                      <m:den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𝐭𝐨𝐭𝐚𝐥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𝐧𝐮𝐦𝐛𝐞𝐫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𝐨𝐟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𝐩𝐨𝐬𝐬𝐢𝐛𝐥𝐞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𝐨𝐮𝐭𝐜𝐨𝐦𝐞𝐬</m:t>
                        </m:r>
                      </m:den>
                    </m:f>
                  </m:oMath>
                </a14:m>
                <a:endParaRPr lang="en-PH" sz="7200" b="1" dirty="0"/>
              </a:p>
            </p:txBody>
          </p:sp>
        </mc:Choice>
        <mc:Fallback xmlns="">
          <p:sp>
            <p:nvSpPr>
              <p:cNvPr id="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992777"/>
                <a:ext cx="10371909" cy="4767943"/>
              </a:xfrm>
              <a:prstGeom prst="rect">
                <a:avLst/>
              </a:prstGeom>
              <a:blipFill rotWithShape="0">
                <a:blip r:embed="rId2"/>
                <a:stretch>
                  <a:fillRect t="-4859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422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14400" y="1309428"/>
            <a:ext cx="10371909" cy="445129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PH" sz="7200" b="1" dirty="0" smtClean="0"/>
              <a:t>If a bag has </a:t>
            </a:r>
            <a:r>
              <a:rPr lang="en-PH" sz="7200" b="1" dirty="0" smtClean="0">
                <a:solidFill>
                  <a:srgbClr val="FF0000"/>
                </a:solidFill>
              </a:rPr>
              <a:t>3 red</a:t>
            </a:r>
            <a:r>
              <a:rPr lang="en-PH" sz="7200" b="1" dirty="0" smtClean="0"/>
              <a:t>, </a:t>
            </a:r>
            <a:r>
              <a:rPr lang="en-PH" sz="7200" b="1" dirty="0">
                <a:solidFill>
                  <a:srgbClr val="0070C0"/>
                </a:solidFill>
              </a:rPr>
              <a:t>4</a:t>
            </a:r>
            <a:r>
              <a:rPr lang="en-PH" sz="7200" b="1" dirty="0" smtClean="0">
                <a:solidFill>
                  <a:srgbClr val="0070C0"/>
                </a:solidFill>
              </a:rPr>
              <a:t> blue</a:t>
            </a:r>
            <a:r>
              <a:rPr lang="en-PH" sz="7200" b="1" dirty="0" smtClean="0"/>
              <a:t>, and </a:t>
            </a:r>
            <a:r>
              <a:rPr lang="en-PH" sz="7200" b="1" dirty="0">
                <a:solidFill>
                  <a:srgbClr val="92D050"/>
                </a:solidFill>
              </a:rPr>
              <a:t>5</a:t>
            </a:r>
            <a:r>
              <a:rPr lang="en-PH" sz="7200" b="1" dirty="0" smtClean="0">
                <a:solidFill>
                  <a:srgbClr val="92D050"/>
                </a:solidFill>
              </a:rPr>
              <a:t> green </a:t>
            </a:r>
            <a:r>
              <a:rPr lang="en-PH" sz="7200" b="1" dirty="0" smtClean="0"/>
              <a:t>marbles, what is the probability of picking a blue marble?</a:t>
            </a:r>
            <a:endParaRPr lang="en-PH" sz="7200" b="1" dirty="0"/>
          </a:p>
        </p:txBody>
      </p:sp>
    </p:spTree>
    <p:extLst>
      <p:ext uri="{BB962C8B-B14F-4D97-AF65-F5344CB8AC3E}">
        <p14:creationId xmlns:p14="http://schemas.microsoft.com/office/powerpoint/2010/main" val="221534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3954" y="613954"/>
            <a:ext cx="10672355" cy="563009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7200" b="1" dirty="0" smtClean="0">
                <a:solidFill>
                  <a:schemeClr val="tx1"/>
                </a:solidFill>
              </a:rPr>
              <a:t>A spinner is divided into 8 sections numbered 1 to 8. What is the probability </a:t>
            </a:r>
          </a:p>
          <a:p>
            <a:r>
              <a:rPr lang="en-US" sz="7200" b="1" dirty="0" smtClean="0">
                <a:solidFill>
                  <a:schemeClr val="tx1"/>
                </a:solidFill>
              </a:rPr>
              <a:t>of landing into </a:t>
            </a:r>
          </a:p>
          <a:p>
            <a:r>
              <a:rPr lang="en-US" sz="7200" b="1" dirty="0" smtClean="0">
                <a:solidFill>
                  <a:schemeClr val="tx1"/>
                </a:solidFill>
              </a:rPr>
              <a:t>an </a:t>
            </a:r>
            <a:r>
              <a:rPr lang="en-US" sz="7200" b="1" dirty="0" smtClean="0">
                <a:solidFill>
                  <a:srgbClr val="C00000"/>
                </a:solidFill>
              </a:rPr>
              <a:t>even number</a:t>
            </a:r>
            <a:r>
              <a:rPr lang="en-US" sz="7200" b="1" dirty="0" smtClean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8322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87383" y="613954"/>
            <a:ext cx="11599817" cy="563009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7200" b="1" dirty="0" smtClean="0">
                <a:solidFill>
                  <a:schemeClr val="tx1"/>
                </a:solidFill>
              </a:rPr>
              <a:t>There are 12 marbles in a jar: 5 black, </a:t>
            </a:r>
            <a:r>
              <a:rPr lang="en-US" sz="7200" b="1" dirty="0" smtClean="0">
                <a:solidFill>
                  <a:srgbClr val="D60093"/>
                </a:solidFill>
              </a:rPr>
              <a:t>4 pink </a:t>
            </a:r>
            <a:r>
              <a:rPr lang="en-US" sz="7200" b="1" dirty="0" smtClean="0">
                <a:solidFill>
                  <a:schemeClr val="tx1"/>
                </a:solidFill>
              </a:rPr>
              <a:t>and </a:t>
            </a:r>
            <a:r>
              <a:rPr lang="en-US" sz="7200" b="1" dirty="0" smtClean="0">
                <a:solidFill>
                  <a:srgbClr val="7030A0"/>
                </a:solidFill>
              </a:rPr>
              <a:t>3 purple</a:t>
            </a:r>
            <a:r>
              <a:rPr lang="en-US" sz="7200" b="1" dirty="0" smtClean="0">
                <a:solidFill>
                  <a:schemeClr val="tx1"/>
                </a:solidFill>
              </a:rPr>
              <a:t>. What is the probability </a:t>
            </a:r>
          </a:p>
          <a:p>
            <a:r>
              <a:rPr lang="en-US" sz="7200" b="1" dirty="0" smtClean="0">
                <a:solidFill>
                  <a:schemeClr val="tx1"/>
                </a:solidFill>
              </a:rPr>
              <a:t>of picking a </a:t>
            </a:r>
          </a:p>
          <a:p>
            <a:r>
              <a:rPr lang="en-US" sz="7200" b="1" dirty="0" smtClean="0">
                <a:solidFill>
                  <a:schemeClr val="tx1"/>
                </a:solidFill>
              </a:rPr>
              <a:t>black or pink marble?</a:t>
            </a:r>
          </a:p>
        </p:txBody>
      </p:sp>
    </p:spTree>
    <p:extLst>
      <p:ext uri="{BB962C8B-B14F-4D97-AF65-F5344CB8AC3E}">
        <p14:creationId xmlns:p14="http://schemas.microsoft.com/office/powerpoint/2010/main" val="256451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/>
          <p:cNvSpPr txBox="1">
            <a:spLocks/>
          </p:cNvSpPr>
          <p:nvPr/>
        </p:nvSpPr>
        <p:spPr>
          <a:xfrm>
            <a:off x="759655" y="703124"/>
            <a:ext cx="10663311" cy="541632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There is a container full of </a:t>
            </a:r>
            <a:r>
              <a:rPr lang="en-US" sz="3600" dirty="0" smtClean="0"/>
              <a:t>colored </a:t>
            </a:r>
            <a:r>
              <a:rPr lang="en-US" sz="3600" dirty="0"/>
              <a:t>bottles, </a:t>
            </a:r>
            <a:r>
              <a:rPr lang="en-US" sz="3600" b="1" dirty="0">
                <a:solidFill>
                  <a:srgbClr val="FF0000"/>
                </a:solidFill>
              </a:rPr>
              <a:t>red</a:t>
            </a:r>
            <a:r>
              <a:rPr lang="en-US" sz="3600" dirty="0"/>
              <a:t>, </a:t>
            </a:r>
            <a:r>
              <a:rPr lang="en-US" sz="3600" b="1" dirty="0">
                <a:solidFill>
                  <a:srgbClr val="0070C0"/>
                </a:solidFill>
              </a:rPr>
              <a:t>blue</a:t>
            </a:r>
            <a:r>
              <a:rPr lang="en-US" sz="3600" dirty="0"/>
              <a:t>, </a:t>
            </a:r>
            <a:r>
              <a:rPr lang="en-US" sz="3600" b="1" dirty="0">
                <a:solidFill>
                  <a:srgbClr val="00B050"/>
                </a:solidFill>
              </a:rPr>
              <a:t>green</a:t>
            </a:r>
            <a:r>
              <a:rPr lang="en-US" sz="3600" dirty="0">
                <a:solidFill>
                  <a:srgbClr val="00B050"/>
                </a:solidFill>
              </a:rPr>
              <a:t> </a:t>
            </a:r>
            <a:r>
              <a:rPr lang="en-US" sz="3600" dirty="0"/>
              <a:t>and </a:t>
            </a:r>
            <a:r>
              <a:rPr lang="en-US" sz="3600" b="1" dirty="0">
                <a:solidFill>
                  <a:schemeClr val="accent4"/>
                </a:solidFill>
              </a:rPr>
              <a:t>orange</a:t>
            </a:r>
            <a:r>
              <a:rPr lang="en-US" sz="3600" dirty="0"/>
              <a:t>. Some of the bottles are picked out and displaced. </a:t>
            </a:r>
            <a:r>
              <a:rPr lang="en-US" sz="3600" dirty="0" smtClean="0"/>
              <a:t>You did </a:t>
            </a:r>
            <a:r>
              <a:rPr lang="en-US" sz="3600" dirty="0"/>
              <a:t>this </a:t>
            </a:r>
            <a:r>
              <a:rPr lang="en-US" sz="3600" b="1" dirty="0"/>
              <a:t>1000</a:t>
            </a:r>
            <a:r>
              <a:rPr lang="en-US" sz="3600" dirty="0"/>
              <a:t> times and got the following results:</a:t>
            </a:r>
          </a:p>
          <a:p>
            <a:r>
              <a:rPr lang="en-US" sz="3600" dirty="0"/>
              <a:t>No. of </a:t>
            </a:r>
            <a:r>
              <a:rPr lang="en-US" sz="3600" b="1" dirty="0">
                <a:solidFill>
                  <a:srgbClr val="0070C0"/>
                </a:solidFill>
              </a:rPr>
              <a:t>blue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/>
              <a:t>bottles picked out: 300</a:t>
            </a:r>
          </a:p>
          <a:p>
            <a:r>
              <a:rPr lang="en-US" sz="3600" dirty="0"/>
              <a:t>No. of </a:t>
            </a:r>
            <a:r>
              <a:rPr lang="en-US" sz="3600" b="1" dirty="0">
                <a:solidFill>
                  <a:srgbClr val="FF0000"/>
                </a:solidFill>
              </a:rPr>
              <a:t>red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/>
              <a:t>bottles: 200</a:t>
            </a:r>
          </a:p>
          <a:p>
            <a:r>
              <a:rPr lang="en-US" sz="3600" dirty="0"/>
              <a:t>No. of </a:t>
            </a:r>
            <a:r>
              <a:rPr lang="en-US" sz="3600" b="1" dirty="0">
                <a:solidFill>
                  <a:srgbClr val="00B050"/>
                </a:solidFill>
              </a:rPr>
              <a:t>green</a:t>
            </a:r>
            <a:r>
              <a:rPr lang="en-US" sz="3600" dirty="0">
                <a:solidFill>
                  <a:srgbClr val="00B050"/>
                </a:solidFill>
              </a:rPr>
              <a:t> </a:t>
            </a:r>
            <a:r>
              <a:rPr lang="en-US" sz="3600" dirty="0"/>
              <a:t>bottles: 450</a:t>
            </a:r>
          </a:p>
          <a:p>
            <a:r>
              <a:rPr lang="en-US" sz="3600" dirty="0"/>
              <a:t>No. of </a:t>
            </a:r>
            <a:r>
              <a:rPr lang="en-US" sz="3600" b="1" dirty="0">
                <a:solidFill>
                  <a:schemeClr val="accent4"/>
                </a:solidFill>
              </a:rPr>
              <a:t>orange</a:t>
            </a:r>
            <a:r>
              <a:rPr lang="en-US" sz="3600" dirty="0">
                <a:solidFill>
                  <a:schemeClr val="accent4"/>
                </a:solidFill>
              </a:rPr>
              <a:t> </a:t>
            </a:r>
            <a:r>
              <a:rPr lang="en-US" sz="3600" dirty="0"/>
              <a:t>bottles: 50</a:t>
            </a:r>
          </a:p>
        </p:txBody>
      </p:sp>
    </p:spTree>
    <p:extLst>
      <p:ext uri="{BB962C8B-B14F-4D97-AF65-F5344CB8AC3E}">
        <p14:creationId xmlns:p14="http://schemas.microsoft.com/office/powerpoint/2010/main" val="333388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093911" y="849087"/>
            <a:ext cx="10845539" cy="535545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PH" sz="3600" b="1" dirty="0" smtClean="0">
                <a:latin typeface="+mj-lt"/>
              </a:rPr>
              <a:t>Given: Set R = {1, 2, 3, 4, 5, 6, 7, 8, 9, 10, 11, 12}</a:t>
            </a:r>
          </a:p>
          <a:p>
            <a:pPr marL="0" indent="0">
              <a:buFont typeface="Arial"/>
              <a:buNone/>
            </a:pPr>
            <a:endParaRPr lang="en-PH" sz="3600" dirty="0" smtClean="0">
              <a:latin typeface="+mj-lt"/>
            </a:endParaRPr>
          </a:p>
          <a:p>
            <a:pPr marL="0" indent="0">
              <a:buFont typeface="Arial"/>
              <a:buNone/>
            </a:pPr>
            <a:r>
              <a:rPr lang="en-PH" sz="3600" dirty="0" smtClean="0">
                <a:latin typeface="+mj-lt"/>
              </a:rPr>
              <a:t>The probability of having:	</a:t>
            </a:r>
          </a:p>
          <a:p>
            <a:pPr marL="742950" indent="-742950">
              <a:buFont typeface="Arial"/>
              <a:buAutoNum type="arabicPeriod"/>
            </a:pPr>
            <a:r>
              <a:rPr lang="en-PH" sz="3600" dirty="0" smtClean="0">
                <a:latin typeface="+mj-lt"/>
              </a:rPr>
              <a:t>a 10					</a:t>
            </a:r>
          </a:p>
          <a:p>
            <a:pPr marL="742950" indent="-742950">
              <a:buFont typeface="Arial"/>
              <a:buAutoNum type="arabicPeriod"/>
            </a:pPr>
            <a:r>
              <a:rPr lang="en-PH" sz="3600" dirty="0" smtClean="0">
                <a:latin typeface="+mj-lt"/>
              </a:rPr>
              <a:t>a 13					</a:t>
            </a:r>
          </a:p>
          <a:p>
            <a:pPr marL="742950" indent="-742950">
              <a:buFont typeface="Arial"/>
              <a:buAutoNum type="arabicPeriod"/>
            </a:pPr>
            <a:r>
              <a:rPr lang="en-PH" sz="3600" dirty="0" smtClean="0">
                <a:latin typeface="+mj-lt"/>
              </a:rPr>
              <a:t>odd numbers				</a:t>
            </a:r>
          </a:p>
          <a:p>
            <a:pPr marL="742950" indent="-742950">
              <a:buFont typeface="Arial"/>
              <a:buAutoNum type="arabicPeriod"/>
            </a:pPr>
            <a:r>
              <a:rPr lang="en-PH" sz="3600" dirty="0" smtClean="0">
                <a:latin typeface="+mj-lt"/>
              </a:rPr>
              <a:t>even numbers				</a:t>
            </a:r>
          </a:p>
          <a:p>
            <a:pPr marL="742950" indent="-742950">
              <a:buFont typeface="Arial"/>
              <a:buAutoNum type="arabicPeriod"/>
            </a:pPr>
            <a:r>
              <a:rPr lang="en-PH" sz="3600" dirty="0" smtClean="0">
                <a:latin typeface="+mj-lt"/>
              </a:rPr>
              <a:t>an odd number visible by 3		</a:t>
            </a:r>
          </a:p>
          <a:p>
            <a:pPr marL="742950" indent="-742950">
              <a:buFont typeface="Arial"/>
              <a:buAutoNum type="arabicPeriod"/>
            </a:pPr>
            <a:r>
              <a:rPr lang="en-PH" sz="3600" dirty="0" smtClean="0">
                <a:latin typeface="+mj-lt"/>
              </a:rPr>
              <a:t>an even number visible by 3		</a:t>
            </a:r>
            <a:endParaRPr lang="en-PH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9521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199" y="1201784"/>
            <a:ext cx="11377749" cy="478100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600" b="1" dirty="0"/>
              <a:t>The weather </a:t>
            </a:r>
            <a:r>
              <a:rPr lang="en-US" sz="6600" b="1" dirty="0" smtClean="0"/>
              <a:t>application </a:t>
            </a:r>
            <a:r>
              <a:rPr lang="en-US" sz="6600" b="1" dirty="0"/>
              <a:t>says there’s a 70% chance </a:t>
            </a:r>
            <a:endParaRPr lang="en-US" sz="6600" b="1" dirty="0" smtClean="0"/>
          </a:p>
          <a:p>
            <a:r>
              <a:rPr lang="en-US" sz="6600" b="1" dirty="0" smtClean="0"/>
              <a:t>of </a:t>
            </a:r>
            <a:r>
              <a:rPr lang="en-US" sz="6600" b="1" dirty="0"/>
              <a:t>rain </a:t>
            </a:r>
            <a:r>
              <a:rPr lang="en-US" sz="6600" b="1" dirty="0" smtClean="0"/>
              <a:t>on Sunday. </a:t>
            </a:r>
          </a:p>
          <a:p>
            <a:r>
              <a:rPr lang="en-US" sz="6600" b="1" dirty="0" smtClean="0">
                <a:solidFill>
                  <a:schemeClr val="accent4">
                    <a:lumMod val="75000"/>
                  </a:schemeClr>
                </a:solidFill>
              </a:rPr>
              <a:t>What </a:t>
            </a:r>
            <a:r>
              <a:rPr lang="en-US" sz="6600" b="1" dirty="0">
                <a:solidFill>
                  <a:schemeClr val="accent4">
                    <a:lumMod val="75000"/>
                  </a:schemeClr>
                </a:solidFill>
              </a:rPr>
              <a:t>does that really mean?</a:t>
            </a:r>
            <a:endParaRPr lang="en-PH" sz="66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11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4845" y="849087"/>
            <a:ext cx="1029353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PH" sz="3600" b="1" dirty="0" smtClean="0">
                <a:latin typeface="Agency FB" pitchFamily="34" charset="0"/>
              </a:rPr>
              <a:t>Impossible	(never happen)	---	0%  </a:t>
            </a:r>
            <a:r>
              <a:rPr lang="en-PH" sz="3600" b="1" dirty="0" smtClean="0">
                <a:latin typeface="Agency FB" pitchFamily="34" charset="0"/>
              </a:rPr>
              <a:t>	     -- 		0       </a:t>
            </a:r>
            <a:endParaRPr lang="en-PH" sz="3600" b="1" dirty="0" smtClean="0">
              <a:latin typeface="Agency FB" pitchFamily="34" charset="0"/>
            </a:endParaRPr>
          </a:p>
          <a:p>
            <a:endParaRPr lang="en-PH" sz="3600" b="1" dirty="0">
              <a:latin typeface="Agency FB" pitchFamily="34" charset="0"/>
            </a:endParaRPr>
          </a:p>
          <a:p>
            <a:r>
              <a:rPr lang="en-PH" sz="3600" b="1" dirty="0" smtClean="0">
                <a:latin typeface="Agency FB" pitchFamily="34" charset="0"/>
              </a:rPr>
              <a:t>Unlikely (least to happen)</a:t>
            </a:r>
            <a:r>
              <a:rPr lang="en-PH" sz="3600" b="1" dirty="0">
                <a:latin typeface="Agency FB" pitchFamily="34" charset="0"/>
              </a:rPr>
              <a:t>	</a:t>
            </a:r>
            <a:r>
              <a:rPr lang="en-PH" sz="3600" b="1" dirty="0" smtClean="0">
                <a:latin typeface="Agency FB" pitchFamily="34" charset="0"/>
              </a:rPr>
              <a:t>---	25% </a:t>
            </a:r>
            <a:r>
              <a:rPr lang="en-PH" sz="3600" b="1" dirty="0" smtClean="0">
                <a:latin typeface="Agency FB" pitchFamily="34" charset="0"/>
              </a:rPr>
              <a:t>	     -- 		0.25</a:t>
            </a:r>
            <a:endParaRPr lang="en-PH" sz="3600" b="1" dirty="0" smtClean="0">
              <a:latin typeface="Agency FB" pitchFamily="34" charset="0"/>
            </a:endParaRPr>
          </a:p>
          <a:p>
            <a:endParaRPr lang="en-PH" sz="3600" b="1" dirty="0">
              <a:latin typeface="Agency FB" pitchFamily="34" charset="0"/>
            </a:endParaRPr>
          </a:p>
          <a:p>
            <a:r>
              <a:rPr lang="en-PH" sz="3600" b="1" dirty="0" smtClean="0">
                <a:latin typeface="Agency FB" pitchFamily="34" charset="0"/>
              </a:rPr>
              <a:t>Even </a:t>
            </a:r>
            <a:r>
              <a:rPr lang="en-PH" sz="3600" b="1" dirty="0">
                <a:latin typeface="Agency FB" pitchFamily="34" charset="0"/>
              </a:rPr>
              <a:t>chance </a:t>
            </a:r>
            <a:r>
              <a:rPr lang="en-PH" sz="3600" b="1" dirty="0" smtClean="0">
                <a:latin typeface="Agency FB" pitchFamily="34" charset="0"/>
              </a:rPr>
              <a:t>(half/middle)    </a:t>
            </a:r>
            <a:r>
              <a:rPr lang="en-PH" sz="3600" b="1" dirty="0">
                <a:latin typeface="Agency FB" pitchFamily="34" charset="0"/>
              </a:rPr>
              <a:t>	</a:t>
            </a:r>
            <a:r>
              <a:rPr lang="en-PH" sz="3600" b="1" dirty="0" smtClean="0">
                <a:latin typeface="Agency FB" pitchFamily="34" charset="0"/>
              </a:rPr>
              <a:t>---</a:t>
            </a:r>
            <a:r>
              <a:rPr lang="en-PH" sz="3600" b="1" dirty="0">
                <a:latin typeface="Agency FB" pitchFamily="34" charset="0"/>
              </a:rPr>
              <a:t>	5</a:t>
            </a:r>
            <a:r>
              <a:rPr lang="en-PH" sz="3600" b="1" dirty="0" smtClean="0">
                <a:latin typeface="Agency FB" pitchFamily="34" charset="0"/>
              </a:rPr>
              <a:t>0</a:t>
            </a:r>
            <a:r>
              <a:rPr lang="en-PH" sz="3600" b="1" dirty="0">
                <a:latin typeface="Agency FB" pitchFamily="34" charset="0"/>
              </a:rPr>
              <a:t>% </a:t>
            </a:r>
            <a:r>
              <a:rPr lang="en-PH" sz="3600" b="1" dirty="0" smtClean="0">
                <a:latin typeface="Agency FB" pitchFamily="34" charset="0"/>
              </a:rPr>
              <a:t>	     -- 		0.5 </a:t>
            </a:r>
            <a:endParaRPr lang="en-PH" sz="3600" b="1" dirty="0" smtClean="0">
              <a:latin typeface="Agency FB" pitchFamily="34" charset="0"/>
            </a:endParaRPr>
          </a:p>
          <a:p>
            <a:endParaRPr lang="en-PH" sz="3600" b="1" dirty="0">
              <a:latin typeface="Agency FB" pitchFamily="34" charset="0"/>
            </a:endParaRPr>
          </a:p>
          <a:p>
            <a:r>
              <a:rPr lang="en-PH" sz="3600" b="1" dirty="0" smtClean="0">
                <a:latin typeface="Agency FB" pitchFamily="34" charset="0"/>
              </a:rPr>
              <a:t>Likely (possible) </a:t>
            </a:r>
            <a:r>
              <a:rPr lang="en-PH" sz="3600" b="1" dirty="0">
                <a:latin typeface="Agency FB" pitchFamily="34" charset="0"/>
              </a:rPr>
              <a:t>		</a:t>
            </a:r>
            <a:r>
              <a:rPr lang="en-PH" sz="3600" b="1" dirty="0" smtClean="0">
                <a:latin typeface="Agency FB" pitchFamily="34" charset="0"/>
              </a:rPr>
              <a:t>	---</a:t>
            </a:r>
            <a:r>
              <a:rPr lang="en-PH" sz="3600" b="1" dirty="0">
                <a:latin typeface="Agency FB" pitchFamily="34" charset="0"/>
              </a:rPr>
              <a:t>	</a:t>
            </a:r>
            <a:r>
              <a:rPr lang="en-PH" sz="3600" b="1" dirty="0" smtClean="0">
                <a:latin typeface="Agency FB" pitchFamily="34" charset="0"/>
              </a:rPr>
              <a:t>75% </a:t>
            </a:r>
            <a:r>
              <a:rPr lang="en-PH" sz="3600" b="1" dirty="0" smtClean="0">
                <a:latin typeface="Agency FB" pitchFamily="34" charset="0"/>
              </a:rPr>
              <a:t>	     -- 		0.75</a:t>
            </a:r>
            <a:endParaRPr lang="en-PH" sz="3600" b="1" dirty="0" smtClean="0">
              <a:latin typeface="Agency FB" pitchFamily="34" charset="0"/>
            </a:endParaRPr>
          </a:p>
          <a:p>
            <a:endParaRPr lang="en-PH" sz="3600" b="1" dirty="0">
              <a:latin typeface="Agency FB" pitchFamily="34" charset="0"/>
            </a:endParaRPr>
          </a:p>
          <a:p>
            <a:r>
              <a:rPr lang="en-PH" sz="3600" b="1" dirty="0" smtClean="0">
                <a:latin typeface="Agency FB" pitchFamily="34" charset="0"/>
              </a:rPr>
              <a:t>Certain (very sure)</a:t>
            </a:r>
            <a:r>
              <a:rPr lang="en-PH" sz="3600" b="1" dirty="0">
                <a:latin typeface="Agency FB" pitchFamily="34" charset="0"/>
              </a:rPr>
              <a:t>		---	100% </a:t>
            </a:r>
            <a:r>
              <a:rPr lang="en-PH" sz="3600" b="1" dirty="0">
                <a:latin typeface="Agency FB" pitchFamily="34" charset="0"/>
              </a:rPr>
              <a:t> </a:t>
            </a:r>
            <a:r>
              <a:rPr lang="en-PH" sz="3600" b="1" dirty="0" smtClean="0">
                <a:latin typeface="Agency FB" pitchFamily="34" charset="0"/>
              </a:rPr>
              <a:t>    -- 		1</a:t>
            </a:r>
            <a:endParaRPr lang="en-PH" sz="3600" b="1" dirty="0"/>
          </a:p>
        </p:txBody>
      </p:sp>
    </p:spTree>
    <p:extLst>
      <p:ext uri="{BB962C8B-B14F-4D97-AF65-F5344CB8AC3E}">
        <p14:creationId xmlns:p14="http://schemas.microsoft.com/office/powerpoint/2010/main" val="62904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type="title"/>
          </p:nvPr>
        </p:nvSpPr>
        <p:spPr>
          <a:xfrm>
            <a:off x="1295402" y="705394"/>
            <a:ext cx="9601196" cy="169817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PH" sz="3000" dirty="0" smtClean="0">
                <a:latin typeface="Agency FB" pitchFamily="34" charset="0"/>
              </a:rPr>
              <a:t>	</a:t>
            </a:r>
            <a:r>
              <a:rPr lang="en-PH" sz="3000" b="1" dirty="0" smtClean="0">
                <a:latin typeface="Agency FB" pitchFamily="34" charset="0"/>
              </a:rPr>
              <a:t>       a		                     b		            c		                d		     e</a:t>
            </a:r>
            <a:endParaRPr lang="en-PH" sz="3000" b="1" dirty="0">
              <a:latin typeface="Agency FB" pitchFamily="34" charset="0"/>
            </a:endParaRPr>
          </a:p>
          <a:p>
            <a:pPr marL="0" indent="0" algn="l">
              <a:buNone/>
            </a:pPr>
            <a:r>
              <a:rPr lang="en-PH" sz="3000" dirty="0" smtClean="0">
                <a:latin typeface="Agency FB" pitchFamily="34" charset="0"/>
              </a:rPr>
              <a:t>        Impossible	         Unlikely	     Even chance           Likely          Certain</a:t>
            </a:r>
            <a:br>
              <a:rPr lang="en-PH" sz="3000" dirty="0" smtClean="0">
                <a:latin typeface="Agency FB" pitchFamily="34" charset="0"/>
              </a:rPr>
            </a:br>
            <a:r>
              <a:rPr lang="en-PH" sz="3000" dirty="0" smtClean="0">
                <a:latin typeface="Agency FB" pitchFamily="34" charset="0"/>
              </a:rPr>
              <a:t>               0	                       0.25	                   0.5      	             0.75	           1</a:t>
            </a:r>
            <a:endParaRPr lang="en-PH" sz="3000" dirty="0">
              <a:latin typeface="Agency FB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774582" y="1791598"/>
            <a:ext cx="727280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2593797" y="1730210"/>
            <a:ext cx="180785" cy="7445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7" name="Oval 6"/>
          <p:cNvSpPr/>
          <p:nvPr/>
        </p:nvSpPr>
        <p:spPr>
          <a:xfrm>
            <a:off x="4692563" y="1726309"/>
            <a:ext cx="180785" cy="7445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8" name="Oval 7"/>
          <p:cNvSpPr/>
          <p:nvPr/>
        </p:nvSpPr>
        <p:spPr>
          <a:xfrm>
            <a:off x="6564412" y="1726309"/>
            <a:ext cx="180785" cy="7445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9" name="Oval 8"/>
          <p:cNvSpPr/>
          <p:nvPr/>
        </p:nvSpPr>
        <p:spPr>
          <a:xfrm>
            <a:off x="8436261" y="1754372"/>
            <a:ext cx="180785" cy="7445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0" name="Oval 9"/>
          <p:cNvSpPr/>
          <p:nvPr/>
        </p:nvSpPr>
        <p:spPr>
          <a:xfrm>
            <a:off x="9915441" y="1754372"/>
            <a:ext cx="180785" cy="7445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767340" y="2464954"/>
            <a:ext cx="8964488" cy="3674589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/>
              <a:buAutoNum type="arabicPeriod"/>
            </a:pPr>
            <a:r>
              <a:rPr lang="en-PH" sz="2800" dirty="0" smtClean="0"/>
              <a:t>There are 7 days in a week.</a:t>
            </a:r>
          </a:p>
          <a:p>
            <a:pPr marL="514350" indent="-514350">
              <a:buFont typeface="Arial"/>
              <a:buAutoNum type="arabicPeriod"/>
            </a:pPr>
            <a:r>
              <a:rPr lang="en-PH" sz="2800" dirty="0" smtClean="0"/>
              <a:t>Out of 20 items, you got 15.</a:t>
            </a:r>
          </a:p>
          <a:p>
            <a:pPr marL="514350" indent="-514350">
              <a:buFont typeface="Arial"/>
              <a:buAutoNum type="arabicPeriod"/>
            </a:pPr>
            <a:r>
              <a:rPr lang="en-PH" sz="2800" dirty="0" smtClean="0"/>
              <a:t>In Thailand, it will snow in March.</a:t>
            </a:r>
          </a:p>
          <a:p>
            <a:pPr marL="514350" indent="-514350">
              <a:buFont typeface="Arial"/>
              <a:buAutoNum type="arabicPeriod"/>
            </a:pPr>
            <a:r>
              <a:rPr lang="en-PH" sz="2800" dirty="0" smtClean="0"/>
              <a:t>If you flip a coin, it will come down heads.</a:t>
            </a:r>
          </a:p>
          <a:p>
            <a:pPr marL="514350" indent="-514350">
              <a:buFont typeface="Arial"/>
              <a:buAutoNum type="arabicPeriod"/>
            </a:pPr>
            <a:r>
              <a:rPr lang="en-PH" sz="2800" dirty="0" smtClean="0"/>
              <a:t>All months of the year have 28 days.</a:t>
            </a:r>
          </a:p>
          <a:p>
            <a:pPr marL="514350" indent="-514350">
              <a:buFont typeface="Arial"/>
              <a:buAutoNum type="arabicPeriod"/>
            </a:pPr>
            <a:r>
              <a:rPr lang="en-PH" sz="2800" dirty="0" smtClean="0"/>
              <a:t>It will be daylight in Bangkok at midnight.</a:t>
            </a:r>
          </a:p>
        </p:txBody>
      </p:sp>
    </p:spTree>
    <p:extLst>
      <p:ext uri="{BB962C8B-B14F-4D97-AF65-F5344CB8AC3E}">
        <p14:creationId xmlns:p14="http://schemas.microsoft.com/office/powerpoint/2010/main" val="123376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title"/>
          </p:nvPr>
        </p:nvSpPr>
        <p:spPr>
          <a:xfrm>
            <a:off x="1295402" y="705394"/>
            <a:ext cx="9601196" cy="169817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PH" sz="3000" dirty="0" smtClean="0">
                <a:latin typeface="Agency FB" pitchFamily="34" charset="0"/>
              </a:rPr>
              <a:t>	</a:t>
            </a:r>
            <a:r>
              <a:rPr lang="en-PH" sz="3000" b="1" dirty="0" smtClean="0">
                <a:latin typeface="Agency FB" pitchFamily="34" charset="0"/>
              </a:rPr>
              <a:t>       a		                     b		              c		                d		     e</a:t>
            </a:r>
            <a:endParaRPr lang="en-PH" sz="3000" b="1" dirty="0">
              <a:latin typeface="Agency FB" pitchFamily="34" charset="0"/>
            </a:endParaRPr>
          </a:p>
          <a:p>
            <a:pPr marL="0" indent="0" algn="l">
              <a:buNone/>
            </a:pPr>
            <a:r>
              <a:rPr lang="en-PH" sz="3000" dirty="0" smtClean="0">
                <a:latin typeface="Agency FB" pitchFamily="34" charset="0"/>
              </a:rPr>
              <a:t>        Impossible	         Unlikely	     Even chance           Likely          Certain</a:t>
            </a:r>
            <a:br>
              <a:rPr lang="en-PH" sz="3000" dirty="0" smtClean="0">
                <a:latin typeface="Agency FB" pitchFamily="34" charset="0"/>
              </a:rPr>
            </a:br>
            <a:r>
              <a:rPr lang="en-PH" sz="3000" dirty="0" smtClean="0">
                <a:latin typeface="Agency FB" pitchFamily="34" charset="0"/>
              </a:rPr>
              <a:t>               0	                       0.25	                   0.5      	             0.75	           1</a:t>
            </a:r>
            <a:endParaRPr lang="en-PH" sz="3000" dirty="0">
              <a:latin typeface="Agency FB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774582" y="1791598"/>
            <a:ext cx="727280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2593797" y="1730210"/>
            <a:ext cx="180785" cy="7445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6" name="Oval 5"/>
          <p:cNvSpPr/>
          <p:nvPr/>
        </p:nvSpPr>
        <p:spPr>
          <a:xfrm>
            <a:off x="4823191" y="1754372"/>
            <a:ext cx="180785" cy="7445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7" name="Oval 6"/>
          <p:cNvSpPr/>
          <p:nvPr/>
        </p:nvSpPr>
        <p:spPr>
          <a:xfrm>
            <a:off x="6564412" y="1737408"/>
            <a:ext cx="180785" cy="7445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8" name="Oval 7"/>
          <p:cNvSpPr/>
          <p:nvPr/>
        </p:nvSpPr>
        <p:spPr>
          <a:xfrm>
            <a:off x="8613021" y="1765497"/>
            <a:ext cx="180785" cy="7445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9" name="Oval 8"/>
          <p:cNvSpPr/>
          <p:nvPr/>
        </p:nvSpPr>
        <p:spPr>
          <a:xfrm>
            <a:off x="10000395" y="1750471"/>
            <a:ext cx="180785" cy="7445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67340" y="2573383"/>
            <a:ext cx="8964488" cy="356616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/>
              <a:buAutoNum type="arabicPeriod"/>
            </a:pPr>
            <a:r>
              <a:rPr lang="en-PH" sz="2800" dirty="0" smtClean="0"/>
              <a:t>The day before Monday is Sunday.</a:t>
            </a:r>
          </a:p>
          <a:p>
            <a:pPr marL="514350" indent="-514350">
              <a:buFont typeface="Arial"/>
              <a:buAutoNum type="arabicPeriod"/>
            </a:pPr>
            <a:r>
              <a:rPr lang="en-PH" sz="2800" dirty="0" smtClean="0"/>
              <a:t>Of the 40 seedlings, only 10 survived.</a:t>
            </a:r>
          </a:p>
          <a:p>
            <a:pPr marL="514350" indent="-514350">
              <a:buFont typeface="Arial"/>
              <a:buAutoNum type="arabicPeriod"/>
            </a:pPr>
            <a:r>
              <a:rPr lang="en-PH" sz="2800" dirty="0" smtClean="0"/>
              <a:t>Next year, the month after November has 30 days.</a:t>
            </a:r>
          </a:p>
          <a:p>
            <a:pPr marL="514350" indent="-514350">
              <a:buFont typeface="Arial"/>
              <a:buAutoNum type="arabicPeriod"/>
            </a:pPr>
            <a:r>
              <a:rPr lang="en-PH" sz="2800" dirty="0" smtClean="0"/>
              <a:t>The third person to knock on the door will be a female.</a:t>
            </a:r>
          </a:p>
          <a:p>
            <a:pPr marL="514350" indent="-514350">
              <a:buFont typeface="Arial"/>
              <a:buAutoNum type="arabicPeriod"/>
            </a:pPr>
            <a:r>
              <a:rPr lang="en-PH" sz="2800" dirty="0" smtClean="0"/>
              <a:t>The chance that the last outcome in rolling a number cube is an even number.</a:t>
            </a:r>
            <a:endParaRPr lang="en-PH" sz="2800" dirty="0"/>
          </a:p>
        </p:txBody>
      </p:sp>
    </p:spTree>
    <p:extLst>
      <p:ext uri="{BB962C8B-B14F-4D97-AF65-F5344CB8AC3E}">
        <p14:creationId xmlns:p14="http://schemas.microsoft.com/office/powerpoint/2010/main" val="374903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14400" y="1871131"/>
            <a:ext cx="10371909" cy="352382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PH" sz="16600" b="1" dirty="0" smtClean="0"/>
              <a:t>Probability</a:t>
            </a:r>
            <a:endParaRPr lang="en-PH" sz="16600" b="1" dirty="0"/>
          </a:p>
        </p:txBody>
      </p:sp>
    </p:spTree>
    <p:extLst>
      <p:ext uri="{BB962C8B-B14F-4D97-AF65-F5344CB8AC3E}">
        <p14:creationId xmlns:p14="http://schemas.microsoft.com/office/powerpoint/2010/main" val="363196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PH" sz="9600" b="1" dirty="0" smtClean="0"/>
              <a:t>Probability</a:t>
            </a:r>
            <a:endParaRPr lang="en-PH" sz="9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526972"/>
            <a:ext cx="6815669" cy="1875022"/>
          </a:xfrm>
        </p:spPr>
        <p:txBody>
          <a:bodyPr>
            <a:normAutofit fontScale="92500"/>
          </a:bodyPr>
          <a:lstStyle/>
          <a:p>
            <a:pPr marL="342900" indent="-342900">
              <a:buFontTx/>
              <a:buChar char="-"/>
            </a:pPr>
            <a:r>
              <a:rPr lang="en-US" sz="3600" b="1" dirty="0" smtClean="0"/>
              <a:t>means possibility</a:t>
            </a:r>
          </a:p>
          <a:p>
            <a:pPr marL="342900" indent="-342900">
              <a:buFontTx/>
              <a:buChar char="-"/>
            </a:pPr>
            <a:r>
              <a:rPr lang="en-US" sz="3600" b="1" dirty="0"/>
              <a:t>t</a:t>
            </a:r>
            <a:r>
              <a:rPr lang="en-US" sz="3600" b="1" dirty="0" smtClean="0"/>
              <a:t>he measure of how likely a random event will occur/happen</a:t>
            </a:r>
            <a:endParaRPr lang="en-PH" sz="3600" b="1" dirty="0"/>
          </a:p>
        </p:txBody>
      </p:sp>
    </p:spTree>
    <p:extLst>
      <p:ext uri="{BB962C8B-B14F-4D97-AF65-F5344CB8AC3E}">
        <p14:creationId xmlns:p14="http://schemas.microsoft.com/office/powerpoint/2010/main" val="347276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/>
              <a:t>Vocabulary</a:t>
            </a:r>
            <a:endParaRPr lang="en-PH" sz="9600" b="1" dirty="0"/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705394" y="2403566"/>
            <a:ext cx="10802983" cy="377516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</a:rPr>
              <a:t>experiment</a:t>
            </a:r>
            <a:r>
              <a:rPr lang="en-US" sz="3600" b="1" dirty="0" smtClean="0"/>
              <a:t> – a process of observation</a:t>
            </a:r>
            <a:endParaRPr lang="en-US" sz="2000" b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</a:rPr>
              <a:t>outcome</a:t>
            </a:r>
            <a:r>
              <a:rPr lang="en-US" sz="3600" b="1" dirty="0" smtClean="0"/>
              <a:t> – a possible result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</a:rPr>
              <a:t>r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</a:rPr>
              <a:t>andom</a:t>
            </a:r>
            <a:r>
              <a:rPr lang="en-US" sz="3600" b="1" dirty="0" smtClean="0"/>
              <a:t> – done/happening without a plan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</a:rPr>
              <a:t>s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</a:rPr>
              <a:t>ample space </a:t>
            </a:r>
            <a:r>
              <a:rPr lang="en-US" sz="3600" b="1" dirty="0" smtClean="0"/>
              <a:t>– all possible outcomes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</a:rPr>
              <a:t>e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</a:rPr>
              <a:t>vent</a:t>
            </a:r>
            <a:r>
              <a:rPr lang="en-US" sz="3600" b="1" dirty="0" smtClean="0"/>
              <a:t> – a specific outcome or group of outcomes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</a:rPr>
              <a:t>t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</a:rPr>
              <a:t>oss</a:t>
            </a:r>
            <a:r>
              <a:rPr lang="en-US" sz="3600" b="1" dirty="0" smtClean="0"/>
              <a:t> – to flip</a:t>
            </a:r>
            <a:endParaRPr lang="en-PH" sz="3600" b="1" dirty="0"/>
          </a:p>
        </p:txBody>
      </p:sp>
    </p:spTree>
    <p:extLst>
      <p:ext uri="{BB962C8B-B14F-4D97-AF65-F5344CB8AC3E}">
        <p14:creationId xmlns:p14="http://schemas.microsoft.com/office/powerpoint/2010/main" val="104253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14400" y="849086"/>
            <a:ext cx="10371909" cy="532964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PH" sz="11500" b="1" dirty="0" smtClean="0">
                <a:solidFill>
                  <a:schemeClr val="accent4">
                    <a:lumMod val="75000"/>
                  </a:schemeClr>
                </a:solidFill>
              </a:rPr>
              <a:t>Coin  tossing</a:t>
            </a:r>
          </a:p>
          <a:p>
            <a:endParaRPr lang="en-US" sz="8800" b="1" dirty="0" smtClean="0"/>
          </a:p>
          <a:p>
            <a:r>
              <a:rPr lang="en-US" sz="8800" b="1" dirty="0" smtClean="0"/>
              <a:t>HEAD   and   TAIL</a:t>
            </a:r>
            <a:endParaRPr lang="en-PH" sz="8800" b="1" dirty="0"/>
          </a:p>
        </p:txBody>
      </p:sp>
    </p:spTree>
    <p:extLst>
      <p:ext uri="{BB962C8B-B14F-4D97-AF65-F5344CB8AC3E}">
        <p14:creationId xmlns:p14="http://schemas.microsoft.com/office/powerpoint/2010/main" val="20497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14400" y="849086"/>
            <a:ext cx="10371909" cy="532964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PH" sz="11500" b="1" dirty="0" smtClean="0">
                <a:solidFill>
                  <a:schemeClr val="accent4">
                    <a:lumMod val="75000"/>
                  </a:schemeClr>
                </a:solidFill>
              </a:rPr>
              <a:t>Coin  tossing</a:t>
            </a:r>
          </a:p>
          <a:p>
            <a:endParaRPr lang="en-US" sz="8800" b="1" dirty="0" smtClean="0"/>
          </a:p>
          <a:p>
            <a:r>
              <a:rPr lang="en-US" sz="8800" b="1" dirty="0" smtClean="0"/>
              <a:t>Toss your coin</a:t>
            </a:r>
            <a:endParaRPr lang="en-PH" sz="8800" b="1" dirty="0"/>
          </a:p>
        </p:txBody>
      </p:sp>
    </p:spTree>
    <p:extLst>
      <p:ext uri="{BB962C8B-B14F-4D97-AF65-F5344CB8AC3E}">
        <p14:creationId xmlns:p14="http://schemas.microsoft.com/office/powerpoint/2010/main" val="268451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13954" y="992777"/>
            <a:ext cx="10672355" cy="500307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PH" sz="9600" b="1" dirty="0" smtClean="0">
                <a:solidFill>
                  <a:schemeClr val="accent4">
                    <a:lumMod val="75000"/>
                  </a:schemeClr>
                </a:solidFill>
              </a:rPr>
              <a:t>Coin  tossing</a:t>
            </a:r>
            <a:endParaRPr lang="en-US" sz="96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8000" b="1" dirty="0" smtClean="0"/>
              <a:t>If you flip a coin, what is the possibility of getting a HEAD?</a:t>
            </a:r>
            <a:endParaRPr lang="en-PH" sz="8000" b="1" dirty="0"/>
          </a:p>
        </p:txBody>
      </p:sp>
    </p:spTree>
    <p:extLst>
      <p:ext uri="{BB962C8B-B14F-4D97-AF65-F5344CB8AC3E}">
        <p14:creationId xmlns:p14="http://schemas.microsoft.com/office/powerpoint/2010/main" val="127688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1888</TotalTime>
  <Words>609</Words>
  <Application>Microsoft Office PowerPoint</Application>
  <PresentationFormat>Widescreen</PresentationFormat>
  <Paragraphs>107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Agency FB</vt:lpstr>
      <vt:lpstr>Arial</vt:lpstr>
      <vt:lpstr>Cambria Math</vt:lpstr>
      <vt:lpstr>Garamond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Probability</vt:lpstr>
      <vt:lpstr>Vocabulary</vt:lpstr>
      <vt:lpstr>PowerPoint Presentation</vt:lpstr>
      <vt:lpstr>PowerPoint Presentation</vt:lpstr>
      <vt:lpstr>PowerPoint Presentation</vt:lpstr>
      <vt:lpstr>Probability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a                       b              c                  d       e         Impossible          Unlikely      Even chance           Likely          Certain                0                        0.25                    0.5                    0.75            1</vt:lpstr>
      <vt:lpstr>        a                       b                c                  d       e         Impossible          Unlikely      Even chance           Likely          Certain                0                        0.25                    0.5                    0.75            1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Probability</dc:title>
  <dc:creator>Clarence  Decrito</dc:creator>
  <cp:lastModifiedBy>Clarence  Decrito</cp:lastModifiedBy>
  <cp:revision>49</cp:revision>
  <dcterms:created xsi:type="dcterms:W3CDTF">2023-09-06T01:46:40Z</dcterms:created>
  <dcterms:modified xsi:type="dcterms:W3CDTF">2025-02-24T08:47:30Z</dcterms:modified>
</cp:coreProperties>
</file>